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9"/>
  </p:notesMasterIdLst>
  <p:handoutMasterIdLst>
    <p:handoutMasterId r:id="rId50"/>
  </p:handoutMasterIdLst>
  <p:sldIdLst>
    <p:sldId id="258" r:id="rId2"/>
    <p:sldId id="1164" r:id="rId3"/>
    <p:sldId id="1329" r:id="rId4"/>
    <p:sldId id="1330" r:id="rId5"/>
    <p:sldId id="313" r:id="rId6"/>
    <p:sldId id="1303" r:id="rId7"/>
    <p:sldId id="1332" r:id="rId8"/>
    <p:sldId id="301" r:id="rId9"/>
    <p:sldId id="1331" r:id="rId10"/>
    <p:sldId id="1333" r:id="rId11"/>
    <p:sldId id="267" r:id="rId12"/>
    <p:sldId id="307" r:id="rId13"/>
    <p:sldId id="312" r:id="rId14"/>
    <p:sldId id="316" r:id="rId15"/>
    <p:sldId id="269" r:id="rId16"/>
    <p:sldId id="270" r:id="rId17"/>
    <p:sldId id="1254" r:id="rId18"/>
    <p:sldId id="1192" r:id="rId19"/>
    <p:sldId id="310" r:id="rId20"/>
    <p:sldId id="1259" r:id="rId21"/>
    <p:sldId id="327" r:id="rId22"/>
    <p:sldId id="328" r:id="rId23"/>
    <p:sldId id="334" r:id="rId24"/>
    <p:sldId id="295" r:id="rId25"/>
    <p:sldId id="1257" r:id="rId26"/>
    <p:sldId id="1348" r:id="rId27"/>
    <p:sldId id="1343" r:id="rId28"/>
    <p:sldId id="1344" r:id="rId29"/>
    <p:sldId id="1345" r:id="rId30"/>
    <p:sldId id="1346" r:id="rId31"/>
    <p:sldId id="1340" r:id="rId32"/>
    <p:sldId id="1341" r:id="rId33"/>
    <p:sldId id="1342" r:id="rId34"/>
    <p:sldId id="1347" r:id="rId35"/>
    <p:sldId id="1335" r:id="rId36"/>
    <p:sldId id="1356" r:id="rId37"/>
    <p:sldId id="1357" r:id="rId38"/>
    <p:sldId id="1326" r:id="rId39"/>
    <p:sldId id="1336" r:id="rId40"/>
    <p:sldId id="1337" r:id="rId41"/>
    <p:sldId id="1354" r:id="rId42"/>
    <p:sldId id="1355" r:id="rId43"/>
    <p:sldId id="1349" r:id="rId44"/>
    <p:sldId id="1353" r:id="rId45"/>
    <p:sldId id="1294" r:id="rId46"/>
    <p:sldId id="1358" r:id="rId47"/>
    <p:sldId id="103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6A6A6"/>
    <a:srgbClr val="930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B011C-C0FC-4C64-866E-8E046AAB6BEB}" type="doc">
      <dgm:prSet loTypeId="urn:microsoft.com/office/officeart/2005/8/layout/hProcess9" loCatId="process" qsTypeId="urn:microsoft.com/office/officeart/2005/8/quickstyle/3d2" qsCatId="3D" csTypeId="urn:microsoft.com/office/officeart/2005/8/colors/accent2_2" csCatId="accent2" phldr="1"/>
      <dgm:spPr/>
    </dgm:pt>
    <dgm:pt modelId="{E10AAB68-BB39-40D6-A178-35BB70905C7B}">
      <dgm:prSet phldrT="[Text]" custT="1"/>
      <dgm:spPr>
        <a:solidFill>
          <a:srgbClr val="005A9C"/>
        </a:solidFill>
      </dgm:spPr>
      <dgm:t>
        <a:bodyPr/>
        <a:lstStyle/>
        <a:p>
          <a:r>
            <a:rPr lang="en-US" sz="1800" b="1" dirty="0"/>
            <a:t>Electrical Power In</a:t>
          </a:r>
        </a:p>
      </dgm:t>
    </dgm:pt>
    <dgm:pt modelId="{09383E47-F4B7-4DD8-9F62-D7221C6ABCBB}" type="parTrans" cxnId="{6A848CBA-DE10-4DD3-8078-D24751C8C1EC}">
      <dgm:prSet/>
      <dgm:spPr/>
      <dgm:t>
        <a:bodyPr/>
        <a:lstStyle/>
        <a:p>
          <a:endParaRPr lang="en-US"/>
        </a:p>
      </dgm:t>
    </dgm:pt>
    <dgm:pt modelId="{A29100A4-936F-49A4-A5D3-B2AE147A6774}" type="sibTrans" cxnId="{6A848CBA-DE10-4DD3-8078-D24751C8C1EC}">
      <dgm:prSet/>
      <dgm:spPr/>
      <dgm:t>
        <a:bodyPr/>
        <a:lstStyle/>
        <a:p>
          <a:endParaRPr lang="en-US"/>
        </a:p>
      </dgm:t>
    </dgm:pt>
    <dgm:pt modelId="{64C132A3-86DC-48B3-8605-5FBFEF481100}">
      <dgm:prSet phldrT="[Text]" custT="1"/>
      <dgm:spPr>
        <a:solidFill>
          <a:srgbClr val="005A9C"/>
        </a:solidFill>
      </dgm:spPr>
      <dgm:t>
        <a:bodyPr/>
        <a:lstStyle/>
        <a:p>
          <a:r>
            <a:rPr lang="en-US" sz="1800" b="1" dirty="0"/>
            <a:t>Motor Loss    (10%)</a:t>
          </a:r>
        </a:p>
      </dgm:t>
    </dgm:pt>
    <dgm:pt modelId="{9B637C63-58AE-4BF2-8A45-C2276A34DBF3}" type="parTrans" cxnId="{FE47B75A-1395-43FF-85C3-5C923EFD97CE}">
      <dgm:prSet/>
      <dgm:spPr/>
      <dgm:t>
        <a:bodyPr/>
        <a:lstStyle/>
        <a:p>
          <a:endParaRPr lang="en-US"/>
        </a:p>
      </dgm:t>
    </dgm:pt>
    <dgm:pt modelId="{52EC13E2-5504-4050-89BA-6340780FBC51}" type="sibTrans" cxnId="{FE47B75A-1395-43FF-85C3-5C923EFD97CE}">
      <dgm:prSet/>
      <dgm:spPr/>
      <dgm:t>
        <a:bodyPr/>
        <a:lstStyle/>
        <a:p>
          <a:endParaRPr lang="en-US"/>
        </a:p>
      </dgm:t>
    </dgm:pt>
    <dgm:pt modelId="{013388DC-7C69-4556-8C4E-8DDA81AB676F}">
      <dgm:prSet phldrT="[Text]" custT="1"/>
      <dgm:spPr>
        <a:solidFill>
          <a:srgbClr val="005A9C"/>
        </a:solidFill>
      </dgm:spPr>
      <dgm:t>
        <a:bodyPr/>
        <a:lstStyle/>
        <a:p>
          <a:r>
            <a:rPr lang="en-US" sz="1800" b="1" dirty="0"/>
            <a:t>Drive  Loss         (3% -10%)</a:t>
          </a:r>
        </a:p>
      </dgm:t>
    </dgm:pt>
    <dgm:pt modelId="{EB158CC3-75FC-4B9C-9524-3FB4F6480E36}" type="parTrans" cxnId="{993D3C7F-D909-4874-95D1-E7EC64318393}">
      <dgm:prSet/>
      <dgm:spPr/>
      <dgm:t>
        <a:bodyPr/>
        <a:lstStyle/>
        <a:p>
          <a:endParaRPr lang="en-US"/>
        </a:p>
      </dgm:t>
    </dgm:pt>
    <dgm:pt modelId="{7DC52374-3C4F-4B21-A994-14DE2414C231}" type="sibTrans" cxnId="{993D3C7F-D909-4874-95D1-E7EC64318393}">
      <dgm:prSet/>
      <dgm:spPr/>
      <dgm:t>
        <a:bodyPr/>
        <a:lstStyle/>
        <a:p>
          <a:endParaRPr lang="en-US"/>
        </a:p>
      </dgm:t>
    </dgm:pt>
    <dgm:pt modelId="{96F6BCF9-532A-4D6F-8B3B-08B44809F76B}">
      <dgm:prSet phldrT="[Text]" custT="1"/>
      <dgm:spPr>
        <a:solidFill>
          <a:srgbClr val="005A9C"/>
        </a:solidFill>
      </dgm:spPr>
      <dgm:t>
        <a:bodyPr/>
        <a:lstStyle/>
        <a:p>
          <a:endParaRPr lang="en-US" sz="1800" b="1" dirty="0"/>
        </a:p>
        <a:p>
          <a:r>
            <a:rPr lang="en-US" sz="1800" b="1" dirty="0"/>
            <a:t>Bearing Loss  (3%)</a:t>
          </a:r>
        </a:p>
        <a:p>
          <a:endParaRPr lang="en-US" sz="1200" b="1" dirty="0"/>
        </a:p>
      </dgm:t>
    </dgm:pt>
    <dgm:pt modelId="{C998D0BA-2E9E-4025-9D4F-28BBA06CC27B}" type="parTrans" cxnId="{A2B176B3-8019-487A-B762-6F66017EFFC5}">
      <dgm:prSet/>
      <dgm:spPr/>
      <dgm:t>
        <a:bodyPr/>
        <a:lstStyle/>
        <a:p>
          <a:endParaRPr lang="en-US"/>
        </a:p>
      </dgm:t>
    </dgm:pt>
    <dgm:pt modelId="{FD452109-B946-44AD-B111-6B35833B0033}" type="sibTrans" cxnId="{A2B176B3-8019-487A-B762-6F66017EFFC5}">
      <dgm:prSet/>
      <dgm:spPr/>
      <dgm:t>
        <a:bodyPr/>
        <a:lstStyle/>
        <a:p>
          <a:endParaRPr lang="en-US"/>
        </a:p>
      </dgm:t>
    </dgm:pt>
    <dgm:pt modelId="{E568FEC4-2BE7-42FE-8BB2-D94B0214D361}">
      <dgm:prSet phldrT="[Text]" custT="1"/>
      <dgm:spPr>
        <a:solidFill>
          <a:srgbClr val="005A9C"/>
        </a:solidFill>
      </dgm:spPr>
      <dgm:t>
        <a:bodyPr/>
        <a:lstStyle/>
        <a:p>
          <a:r>
            <a:rPr lang="en-US" sz="1800" b="1" dirty="0"/>
            <a:t>Aerodynamic Loss           (10% to 20%)</a:t>
          </a:r>
        </a:p>
      </dgm:t>
    </dgm:pt>
    <dgm:pt modelId="{0DE028AD-149F-4966-9944-43DBBD7231E1}" type="parTrans" cxnId="{60DE93E9-F377-4B66-A509-F59DD0BE0152}">
      <dgm:prSet/>
      <dgm:spPr/>
      <dgm:t>
        <a:bodyPr/>
        <a:lstStyle/>
        <a:p>
          <a:endParaRPr lang="en-US"/>
        </a:p>
      </dgm:t>
    </dgm:pt>
    <dgm:pt modelId="{5523EF78-6525-468D-9E46-1DAEE11F084B}" type="sibTrans" cxnId="{60DE93E9-F377-4B66-A509-F59DD0BE0152}">
      <dgm:prSet/>
      <dgm:spPr/>
      <dgm:t>
        <a:bodyPr/>
        <a:lstStyle/>
        <a:p>
          <a:endParaRPr lang="en-US"/>
        </a:p>
      </dgm:t>
    </dgm:pt>
    <dgm:pt modelId="{E4C89E68-F838-41DB-B18A-BE4C232A3E48}">
      <dgm:prSet phldrT="[Text]" custT="1"/>
      <dgm:spPr>
        <a:solidFill>
          <a:srgbClr val="005A9C"/>
        </a:solidFill>
      </dgm:spPr>
      <dgm:t>
        <a:bodyPr/>
        <a:lstStyle/>
        <a:p>
          <a:r>
            <a:rPr lang="en-US" sz="1800" b="1" dirty="0"/>
            <a:t>Fan Power Out</a:t>
          </a:r>
        </a:p>
      </dgm:t>
    </dgm:pt>
    <dgm:pt modelId="{19FF1A74-6318-4727-8DC2-316E3B7A66CF}" type="parTrans" cxnId="{8F2702AF-7ABC-4F4B-8104-77FCE73E6902}">
      <dgm:prSet/>
      <dgm:spPr/>
      <dgm:t>
        <a:bodyPr/>
        <a:lstStyle/>
        <a:p>
          <a:endParaRPr lang="en-US"/>
        </a:p>
      </dgm:t>
    </dgm:pt>
    <dgm:pt modelId="{65C34BAD-A8E2-4A20-8F2A-B670DDB32A4F}" type="sibTrans" cxnId="{8F2702AF-7ABC-4F4B-8104-77FCE73E6902}">
      <dgm:prSet/>
      <dgm:spPr/>
      <dgm:t>
        <a:bodyPr/>
        <a:lstStyle/>
        <a:p>
          <a:endParaRPr lang="en-US"/>
        </a:p>
      </dgm:t>
    </dgm:pt>
    <dgm:pt modelId="{02BB4B34-9F92-49BF-8318-BC3B0D4DF76E}" type="pres">
      <dgm:prSet presAssocID="{28CB011C-C0FC-4C64-866E-8E046AAB6BEB}" presName="CompostProcess" presStyleCnt="0">
        <dgm:presLayoutVars>
          <dgm:dir/>
          <dgm:resizeHandles val="exact"/>
        </dgm:presLayoutVars>
      </dgm:prSet>
      <dgm:spPr/>
    </dgm:pt>
    <dgm:pt modelId="{39C131D9-682E-4F43-8879-EF64E176C987}" type="pres">
      <dgm:prSet presAssocID="{28CB011C-C0FC-4C64-866E-8E046AAB6BEB}" presName="arrow" presStyleLbl="bgShp" presStyleIdx="0" presStyleCnt="1" custScaleX="117647" custScaleY="100000" custLinFactNeighborX="1734" custLinFactNeighborY="1687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</dgm:pt>
    <dgm:pt modelId="{58D2AB18-B082-4214-A382-60E5A30C02B5}" type="pres">
      <dgm:prSet presAssocID="{28CB011C-C0FC-4C64-866E-8E046AAB6BEB}" presName="linearProcess" presStyleCnt="0"/>
      <dgm:spPr/>
    </dgm:pt>
    <dgm:pt modelId="{EF0F0649-E125-4814-8D92-668463F99217}" type="pres">
      <dgm:prSet presAssocID="{E10AAB68-BB39-40D6-A178-35BB70905C7B}" presName="textNode" presStyleLbl="node1" presStyleIdx="0" presStyleCnt="6" custScaleX="107907" custLinFactNeighborX="-67493" custLinFactNeighborY="2986">
        <dgm:presLayoutVars>
          <dgm:bulletEnabled val="1"/>
        </dgm:presLayoutVars>
      </dgm:prSet>
      <dgm:spPr/>
    </dgm:pt>
    <dgm:pt modelId="{D9F2276D-0503-4654-B7D2-2F534E0CAA2A}" type="pres">
      <dgm:prSet presAssocID="{A29100A4-936F-49A4-A5D3-B2AE147A6774}" presName="sibTrans" presStyleCnt="0"/>
      <dgm:spPr/>
    </dgm:pt>
    <dgm:pt modelId="{1097704D-25C9-4F24-B81A-D095DE444353}" type="pres">
      <dgm:prSet presAssocID="{64C132A3-86DC-48B3-8605-5FBFEF481100}" presName="textNode" presStyleLbl="node1" presStyleIdx="1" presStyleCnt="6" custScaleX="92521" custScaleY="95142" custLinFactNeighborX="-45534">
        <dgm:presLayoutVars>
          <dgm:bulletEnabled val="1"/>
        </dgm:presLayoutVars>
      </dgm:prSet>
      <dgm:spPr/>
    </dgm:pt>
    <dgm:pt modelId="{7DAF9071-A015-4B3A-8946-C487EE2C96C1}" type="pres">
      <dgm:prSet presAssocID="{52EC13E2-5504-4050-89BA-6340780FBC51}" presName="sibTrans" presStyleCnt="0"/>
      <dgm:spPr/>
    </dgm:pt>
    <dgm:pt modelId="{71EF053F-C28C-448D-924D-4D66FB79BCC2}" type="pres">
      <dgm:prSet presAssocID="{013388DC-7C69-4556-8C4E-8DDA81AB676F}" presName="textNode" presStyleLbl="node1" presStyleIdx="2" presStyleCnt="6" custScaleX="90462" custScaleY="86724" custLinFactNeighborX="-54697">
        <dgm:presLayoutVars>
          <dgm:bulletEnabled val="1"/>
        </dgm:presLayoutVars>
      </dgm:prSet>
      <dgm:spPr/>
    </dgm:pt>
    <dgm:pt modelId="{116D9196-3FE4-4FAA-8761-C5158AE70F38}" type="pres">
      <dgm:prSet presAssocID="{7DC52374-3C4F-4B21-A994-14DE2414C231}" presName="sibTrans" presStyleCnt="0"/>
      <dgm:spPr/>
    </dgm:pt>
    <dgm:pt modelId="{CBB7692C-0FCE-4D38-BA3A-F083EAEC020E}" type="pres">
      <dgm:prSet presAssocID="{96F6BCF9-532A-4D6F-8B3B-08B44809F76B}" presName="textNode" presStyleLbl="node1" presStyleIdx="3" presStyleCnt="6" custScaleX="91379" custScaleY="71252" custLinFactNeighborX="-51505" custLinFactNeighborY="-1096">
        <dgm:presLayoutVars>
          <dgm:bulletEnabled val="1"/>
        </dgm:presLayoutVars>
      </dgm:prSet>
      <dgm:spPr/>
    </dgm:pt>
    <dgm:pt modelId="{F719A534-C457-4104-BD16-D0AD76363329}" type="pres">
      <dgm:prSet presAssocID="{FD452109-B946-44AD-B111-6B35833B0033}" presName="sibTrans" presStyleCnt="0"/>
      <dgm:spPr/>
    </dgm:pt>
    <dgm:pt modelId="{0ABB23DF-51B3-4A92-A304-837E373C3A42}" type="pres">
      <dgm:prSet presAssocID="{E568FEC4-2BE7-42FE-8BB2-D94B0214D361}" presName="textNode" presStyleLbl="node1" presStyleIdx="4" presStyleCnt="6" custScaleX="144181" custScaleY="61470" custLinFactNeighborX="-53816" custLinFactNeighborY="-1351">
        <dgm:presLayoutVars>
          <dgm:bulletEnabled val="1"/>
        </dgm:presLayoutVars>
      </dgm:prSet>
      <dgm:spPr/>
    </dgm:pt>
    <dgm:pt modelId="{45C716AC-BE10-4595-8B36-5EAE9F9B28B2}" type="pres">
      <dgm:prSet presAssocID="{5523EF78-6525-468D-9E46-1DAEE11F084B}" presName="sibTrans" presStyleCnt="0"/>
      <dgm:spPr/>
    </dgm:pt>
    <dgm:pt modelId="{9602F7B5-3E84-4662-95A9-991CE9EF0CAC}" type="pres">
      <dgm:prSet presAssocID="{E4C89E68-F838-41DB-B18A-BE4C232A3E48}" presName="textNode" presStyleLbl="node1" presStyleIdx="5" presStyleCnt="6" custScaleX="78404" custScaleY="53052" custLinFactNeighborX="-70048" custLinFactNeighborY="498">
        <dgm:presLayoutVars>
          <dgm:bulletEnabled val="1"/>
        </dgm:presLayoutVars>
      </dgm:prSet>
      <dgm:spPr/>
    </dgm:pt>
  </dgm:ptLst>
  <dgm:cxnLst>
    <dgm:cxn modelId="{6B5B9803-DB8E-A94E-90E5-371BE909EA40}" type="presOf" srcId="{E568FEC4-2BE7-42FE-8BB2-D94B0214D361}" destId="{0ABB23DF-51B3-4A92-A304-837E373C3A42}" srcOrd="0" destOrd="0" presId="urn:microsoft.com/office/officeart/2005/8/layout/hProcess9"/>
    <dgm:cxn modelId="{E95C081E-F4D3-3847-8D18-8E8A95112570}" type="presOf" srcId="{64C132A3-86DC-48B3-8605-5FBFEF481100}" destId="{1097704D-25C9-4F24-B81A-D095DE444353}" srcOrd="0" destOrd="0" presId="urn:microsoft.com/office/officeart/2005/8/layout/hProcess9"/>
    <dgm:cxn modelId="{792FDB2D-80A0-2F46-B100-03294463AD20}" type="presOf" srcId="{28CB011C-C0FC-4C64-866E-8E046AAB6BEB}" destId="{02BB4B34-9F92-49BF-8318-BC3B0D4DF76E}" srcOrd="0" destOrd="0" presId="urn:microsoft.com/office/officeart/2005/8/layout/hProcess9"/>
    <dgm:cxn modelId="{94D2D62F-6C62-BE42-AFA4-4EB4FCA2BC3F}" type="presOf" srcId="{E10AAB68-BB39-40D6-A178-35BB70905C7B}" destId="{EF0F0649-E125-4814-8D92-668463F99217}" srcOrd="0" destOrd="0" presId="urn:microsoft.com/office/officeart/2005/8/layout/hProcess9"/>
    <dgm:cxn modelId="{F554133F-1556-8D44-8A3C-D83D6276FB0C}" type="presOf" srcId="{96F6BCF9-532A-4D6F-8B3B-08B44809F76B}" destId="{CBB7692C-0FCE-4D38-BA3A-F083EAEC020E}" srcOrd="0" destOrd="0" presId="urn:microsoft.com/office/officeart/2005/8/layout/hProcess9"/>
    <dgm:cxn modelId="{F5DAC243-6318-584B-B734-826620A9E93A}" type="presOf" srcId="{E4C89E68-F838-41DB-B18A-BE4C232A3E48}" destId="{9602F7B5-3E84-4662-95A9-991CE9EF0CAC}" srcOrd="0" destOrd="0" presId="urn:microsoft.com/office/officeart/2005/8/layout/hProcess9"/>
    <dgm:cxn modelId="{FE47B75A-1395-43FF-85C3-5C923EFD97CE}" srcId="{28CB011C-C0FC-4C64-866E-8E046AAB6BEB}" destId="{64C132A3-86DC-48B3-8605-5FBFEF481100}" srcOrd="1" destOrd="0" parTransId="{9B637C63-58AE-4BF2-8A45-C2276A34DBF3}" sibTransId="{52EC13E2-5504-4050-89BA-6340780FBC51}"/>
    <dgm:cxn modelId="{993D3C7F-D909-4874-95D1-E7EC64318393}" srcId="{28CB011C-C0FC-4C64-866E-8E046AAB6BEB}" destId="{013388DC-7C69-4556-8C4E-8DDA81AB676F}" srcOrd="2" destOrd="0" parTransId="{EB158CC3-75FC-4B9C-9524-3FB4F6480E36}" sibTransId="{7DC52374-3C4F-4B21-A994-14DE2414C231}"/>
    <dgm:cxn modelId="{8F2702AF-7ABC-4F4B-8104-77FCE73E6902}" srcId="{28CB011C-C0FC-4C64-866E-8E046AAB6BEB}" destId="{E4C89E68-F838-41DB-B18A-BE4C232A3E48}" srcOrd="5" destOrd="0" parTransId="{19FF1A74-6318-4727-8DC2-316E3B7A66CF}" sibTransId="{65C34BAD-A8E2-4A20-8F2A-B670DDB32A4F}"/>
    <dgm:cxn modelId="{A2B176B3-8019-487A-B762-6F66017EFFC5}" srcId="{28CB011C-C0FC-4C64-866E-8E046AAB6BEB}" destId="{96F6BCF9-532A-4D6F-8B3B-08B44809F76B}" srcOrd="3" destOrd="0" parTransId="{C998D0BA-2E9E-4025-9D4F-28BBA06CC27B}" sibTransId="{FD452109-B946-44AD-B111-6B35833B0033}"/>
    <dgm:cxn modelId="{B6921BB4-908B-E94A-8DFD-FC7C2D44D251}" type="presOf" srcId="{013388DC-7C69-4556-8C4E-8DDA81AB676F}" destId="{71EF053F-C28C-448D-924D-4D66FB79BCC2}" srcOrd="0" destOrd="0" presId="urn:microsoft.com/office/officeart/2005/8/layout/hProcess9"/>
    <dgm:cxn modelId="{6A848CBA-DE10-4DD3-8078-D24751C8C1EC}" srcId="{28CB011C-C0FC-4C64-866E-8E046AAB6BEB}" destId="{E10AAB68-BB39-40D6-A178-35BB70905C7B}" srcOrd="0" destOrd="0" parTransId="{09383E47-F4B7-4DD8-9F62-D7221C6ABCBB}" sibTransId="{A29100A4-936F-49A4-A5D3-B2AE147A6774}"/>
    <dgm:cxn modelId="{60DE93E9-F377-4B66-A509-F59DD0BE0152}" srcId="{28CB011C-C0FC-4C64-866E-8E046AAB6BEB}" destId="{E568FEC4-2BE7-42FE-8BB2-D94B0214D361}" srcOrd="4" destOrd="0" parTransId="{0DE028AD-149F-4966-9944-43DBBD7231E1}" sibTransId="{5523EF78-6525-468D-9E46-1DAEE11F084B}"/>
    <dgm:cxn modelId="{94C20E02-62A9-1441-AC7B-01FF1E80ED8B}" type="presParOf" srcId="{02BB4B34-9F92-49BF-8318-BC3B0D4DF76E}" destId="{39C131D9-682E-4F43-8879-EF64E176C987}" srcOrd="0" destOrd="0" presId="urn:microsoft.com/office/officeart/2005/8/layout/hProcess9"/>
    <dgm:cxn modelId="{0BC35F67-C268-904E-A118-985E62AD3B30}" type="presParOf" srcId="{02BB4B34-9F92-49BF-8318-BC3B0D4DF76E}" destId="{58D2AB18-B082-4214-A382-60E5A30C02B5}" srcOrd="1" destOrd="0" presId="urn:microsoft.com/office/officeart/2005/8/layout/hProcess9"/>
    <dgm:cxn modelId="{F8831722-66C2-0E4B-A93B-3E150DBD2797}" type="presParOf" srcId="{58D2AB18-B082-4214-A382-60E5A30C02B5}" destId="{EF0F0649-E125-4814-8D92-668463F99217}" srcOrd="0" destOrd="0" presId="urn:microsoft.com/office/officeart/2005/8/layout/hProcess9"/>
    <dgm:cxn modelId="{E385864A-A0C7-C548-8F11-8FCAC63489B1}" type="presParOf" srcId="{58D2AB18-B082-4214-A382-60E5A30C02B5}" destId="{D9F2276D-0503-4654-B7D2-2F534E0CAA2A}" srcOrd="1" destOrd="0" presId="urn:microsoft.com/office/officeart/2005/8/layout/hProcess9"/>
    <dgm:cxn modelId="{ECDE5A8F-0B5E-354B-875E-B529E4D25440}" type="presParOf" srcId="{58D2AB18-B082-4214-A382-60E5A30C02B5}" destId="{1097704D-25C9-4F24-B81A-D095DE444353}" srcOrd="2" destOrd="0" presId="urn:microsoft.com/office/officeart/2005/8/layout/hProcess9"/>
    <dgm:cxn modelId="{A05FD519-5747-A54C-B7A1-7D3D77F3C47C}" type="presParOf" srcId="{58D2AB18-B082-4214-A382-60E5A30C02B5}" destId="{7DAF9071-A015-4B3A-8946-C487EE2C96C1}" srcOrd="3" destOrd="0" presId="urn:microsoft.com/office/officeart/2005/8/layout/hProcess9"/>
    <dgm:cxn modelId="{A60A2DC2-F819-094C-844C-79A8ADB24923}" type="presParOf" srcId="{58D2AB18-B082-4214-A382-60E5A30C02B5}" destId="{71EF053F-C28C-448D-924D-4D66FB79BCC2}" srcOrd="4" destOrd="0" presId="urn:microsoft.com/office/officeart/2005/8/layout/hProcess9"/>
    <dgm:cxn modelId="{8E58A049-45FC-BA4F-A2AE-3880BB53E792}" type="presParOf" srcId="{58D2AB18-B082-4214-A382-60E5A30C02B5}" destId="{116D9196-3FE4-4FAA-8761-C5158AE70F38}" srcOrd="5" destOrd="0" presId="urn:microsoft.com/office/officeart/2005/8/layout/hProcess9"/>
    <dgm:cxn modelId="{0FFDBA6B-CD1F-CB43-95CB-714BD9E2CDFF}" type="presParOf" srcId="{58D2AB18-B082-4214-A382-60E5A30C02B5}" destId="{CBB7692C-0FCE-4D38-BA3A-F083EAEC020E}" srcOrd="6" destOrd="0" presId="urn:microsoft.com/office/officeart/2005/8/layout/hProcess9"/>
    <dgm:cxn modelId="{42A34A64-9272-244B-94CE-F29A906D54AE}" type="presParOf" srcId="{58D2AB18-B082-4214-A382-60E5A30C02B5}" destId="{F719A534-C457-4104-BD16-D0AD76363329}" srcOrd="7" destOrd="0" presId="urn:microsoft.com/office/officeart/2005/8/layout/hProcess9"/>
    <dgm:cxn modelId="{50805116-83F2-494A-967B-BD2D238998C0}" type="presParOf" srcId="{58D2AB18-B082-4214-A382-60E5A30C02B5}" destId="{0ABB23DF-51B3-4A92-A304-837E373C3A42}" srcOrd="8" destOrd="0" presId="urn:microsoft.com/office/officeart/2005/8/layout/hProcess9"/>
    <dgm:cxn modelId="{369347D6-480F-F84E-98D1-84C9CA316EB5}" type="presParOf" srcId="{58D2AB18-B082-4214-A382-60E5A30C02B5}" destId="{45C716AC-BE10-4595-8B36-5EAE9F9B28B2}" srcOrd="9" destOrd="0" presId="urn:microsoft.com/office/officeart/2005/8/layout/hProcess9"/>
    <dgm:cxn modelId="{752FE029-E2BA-304E-86F0-866241F0FE91}" type="presParOf" srcId="{58D2AB18-B082-4214-A382-60E5A30C02B5}" destId="{9602F7B5-3E84-4662-95A9-991CE9EF0CA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131D9-682E-4F43-8879-EF64E176C987}">
      <dsp:nvSpPr>
        <dsp:cNvPr id="0" name=""/>
        <dsp:cNvSpPr/>
      </dsp:nvSpPr>
      <dsp:spPr>
        <a:xfrm>
          <a:off x="4" y="0"/>
          <a:ext cx="8762995" cy="3239345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F0F0649-E125-4814-8D92-668463F99217}">
      <dsp:nvSpPr>
        <dsp:cNvPr id="0" name=""/>
        <dsp:cNvSpPr/>
      </dsp:nvSpPr>
      <dsp:spPr>
        <a:xfrm>
          <a:off x="0" y="1010494"/>
          <a:ext cx="1389965" cy="1295738"/>
        </a:xfrm>
        <a:prstGeom prst="roundRect">
          <a:avLst/>
        </a:prstGeom>
        <a:solidFill>
          <a:srgbClr val="005A9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Electrical Power In</a:t>
          </a:r>
        </a:p>
      </dsp:txBody>
      <dsp:txXfrm>
        <a:off x="63253" y="1073747"/>
        <a:ext cx="1263459" cy="1169232"/>
      </dsp:txXfrm>
    </dsp:sp>
    <dsp:sp modelId="{1097704D-25C9-4F24-B81A-D095DE444353}">
      <dsp:nvSpPr>
        <dsp:cNvPr id="0" name=""/>
        <dsp:cNvSpPr/>
      </dsp:nvSpPr>
      <dsp:spPr>
        <a:xfrm>
          <a:off x="1496115" y="1003277"/>
          <a:ext cx="1191776" cy="1232791"/>
        </a:xfrm>
        <a:prstGeom prst="roundRect">
          <a:avLst/>
        </a:prstGeom>
        <a:solidFill>
          <a:srgbClr val="005A9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Motor Loss    (10%)</a:t>
          </a:r>
        </a:p>
      </dsp:txBody>
      <dsp:txXfrm>
        <a:off x="1554293" y="1061455"/>
        <a:ext cx="1075420" cy="1116435"/>
      </dsp:txXfrm>
    </dsp:sp>
    <dsp:sp modelId="{71EF053F-C28C-448D-924D-4D66FB79BCC2}">
      <dsp:nvSpPr>
        <dsp:cNvPr id="0" name=""/>
        <dsp:cNvSpPr/>
      </dsp:nvSpPr>
      <dsp:spPr>
        <a:xfrm>
          <a:off x="2864305" y="1057814"/>
          <a:ext cx="1165254" cy="1123716"/>
        </a:xfrm>
        <a:prstGeom prst="roundRect">
          <a:avLst/>
        </a:prstGeom>
        <a:solidFill>
          <a:srgbClr val="005A9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Drive  Loss         (3% -10%)</a:t>
          </a:r>
        </a:p>
      </dsp:txBody>
      <dsp:txXfrm>
        <a:off x="2919160" y="1112669"/>
        <a:ext cx="1055544" cy="1014006"/>
      </dsp:txXfrm>
    </dsp:sp>
    <dsp:sp modelId="{CBB7692C-0FCE-4D38-BA3A-F083EAEC020E}">
      <dsp:nvSpPr>
        <dsp:cNvPr id="0" name=""/>
        <dsp:cNvSpPr/>
      </dsp:nvSpPr>
      <dsp:spPr>
        <a:xfrm>
          <a:off x="4229967" y="1143851"/>
          <a:ext cx="1177066" cy="923239"/>
        </a:xfrm>
        <a:prstGeom prst="roundRect">
          <a:avLst/>
        </a:prstGeom>
        <a:solidFill>
          <a:srgbClr val="005A9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Bearing Loss  (3%)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4275036" y="1188920"/>
        <a:ext cx="1086928" cy="833101"/>
      </dsp:txXfrm>
    </dsp:sp>
    <dsp:sp modelId="{0ABB23DF-51B3-4A92-A304-837E373C3A42}">
      <dsp:nvSpPr>
        <dsp:cNvPr id="0" name=""/>
        <dsp:cNvSpPr/>
      </dsp:nvSpPr>
      <dsp:spPr>
        <a:xfrm>
          <a:off x="5596754" y="1203922"/>
          <a:ext cx="1857216" cy="796490"/>
        </a:xfrm>
        <a:prstGeom prst="roundRect">
          <a:avLst/>
        </a:prstGeom>
        <a:solidFill>
          <a:srgbClr val="005A9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Aerodynamic Loss           (10% to 20%)</a:t>
          </a:r>
        </a:p>
      </dsp:txBody>
      <dsp:txXfrm>
        <a:off x="5635635" y="1242803"/>
        <a:ext cx="1779454" cy="718728"/>
      </dsp:txXfrm>
    </dsp:sp>
    <dsp:sp modelId="{9602F7B5-3E84-4662-95A9-991CE9EF0CAC}">
      <dsp:nvSpPr>
        <dsp:cNvPr id="0" name=""/>
        <dsp:cNvSpPr/>
      </dsp:nvSpPr>
      <dsp:spPr>
        <a:xfrm>
          <a:off x="7616655" y="1282418"/>
          <a:ext cx="1009933" cy="687415"/>
        </a:xfrm>
        <a:prstGeom prst="roundRect">
          <a:avLst/>
        </a:prstGeom>
        <a:solidFill>
          <a:srgbClr val="005A9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Fan Power Out</a:t>
          </a:r>
        </a:p>
      </dsp:txBody>
      <dsp:txXfrm>
        <a:off x="7650212" y="1315975"/>
        <a:ext cx="942819" cy="620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7DF7CF-24B4-4FFE-A813-7926BA3731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9D357E-7F39-4FF1-B80A-23CBA70271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162B6-4D4E-4687-ADEC-14C1229270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511AE-F8B3-445F-A495-A749CA162F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3A321-07FC-4A4B-942A-C5C65A315D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46C57-A243-4904-9A0A-622CEB49D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4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DC188-B65C-4106-BCB2-9AB05FC07CCB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8D962-168C-4D0E-BB24-40153088B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0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2F79-927E-4154-A419-CE3114A6553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86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A80DC85-CA37-45D7-992E-3198D0422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314"/>
            <a:ext cx="9144000" cy="46396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D28F10-85A5-4944-8E30-509EC992C5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63" y="1751218"/>
            <a:ext cx="2896720" cy="195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38709B-F77E-4489-A951-C482B7F82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473" y="4750672"/>
            <a:ext cx="8053877" cy="1163018"/>
          </a:xfrm>
        </p:spPr>
        <p:txBody>
          <a:bodyPr anchor="b">
            <a:no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BF5F5-B659-4354-AEFF-1329E306F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473" y="5999517"/>
            <a:ext cx="8053877" cy="561487"/>
          </a:xfrm>
        </p:spPr>
        <p:txBody>
          <a:bodyPr/>
          <a:lstStyle>
            <a:lvl1pPr marL="0" indent="0" algn="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99185-7F37-479C-A24C-A26AF3CB6D3F}"/>
              </a:ext>
            </a:extLst>
          </p:cNvPr>
          <p:cNvSpPr txBox="1"/>
          <p:nvPr/>
        </p:nvSpPr>
        <p:spPr>
          <a:xfrm>
            <a:off x="4572000" y="6561003"/>
            <a:ext cx="394335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75" dirty="0">
                <a:latin typeface="HelveticaNeueLT Std UltLt" panose="020B0303020202020204" pitchFamily="34" charset="0"/>
              </a:rPr>
              <a:t>© 2018 - Air Movement &amp; Control Association International, Inc. All Rights Reserved</a:t>
            </a:r>
          </a:p>
        </p:txBody>
      </p:sp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0F9CCBC-6A19-4856-A861-4F71B4813B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1314"/>
            <a:ext cx="9144000" cy="46396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F77467-3BCC-4BD1-99F9-45E3B07EEBEA}"/>
              </a:ext>
            </a:extLst>
          </p:cNvPr>
          <p:cNvSpPr/>
          <p:nvPr userDrawn="1"/>
        </p:nvSpPr>
        <p:spPr>
          <a:xfrm>
            <a:off x="0" y="4746662"/>
            <a:ext cx="9144000" cy="2111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E343D7-E09E-486C-8E4B-3155039C60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8" y="1988006"/>
            <a:ext cx="33242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BA3F9-4024-477F-9782-34F9D02DE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27DD2-1FD2-4617-A4E1-7C0B0672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84D38-7268-434C-A20A-2B8DAB39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0CEDE-F880-4D0F-BBDD-C00E9CF3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C4A86A-EE12-4B1A-B150-FEDDBCF4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26" y="987426"/>
            <a:ext cx="2951560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CB3457-DBC2-4BB5-8C7E-256381C08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226" y="2057401"/>
            <a:ext cx="295156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9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04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070471-CC99-4D58-8C78-E96AE773E7F7}"/>
              </a:ext>
            </a:extLst>
          </p:cNvPr>
          <p:cNvSpPr/>
          <p:nvPr/>
        </p:nvSpPr>
        <p:spPr>
          <a:xfrm>
            <a:off x="0" y="3512322"/>
            <a:ext cx="9144000" cy="3345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937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96C31F-5CDB-46D5-8598-D458912621F6}"/>
              </a:ext>
            </a:extLst>
          </p:cNvPr>
          <p:cNvSpPr/>
          <p:nvPr userDrawn="1"/>
        </p:nvSpPr>
        <p:spPr>
          <a:xfrm>
            <a:off x="0" y="3512322"/>
            <a:ext cx="9144000" cy="3345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917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0B6E8CE-DEB5-47A6-A48C-0AC5890C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7" y="1087046"/>
            <a:ext cx="7886700" cy="93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5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D59DD9F-81C0-4C5A-93BB-F0F4B15DE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0493"/>
            <a:ext cx="7886700" cy="93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9C4ECA8-4095-41CF-AE2E-902C6698D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412" y="1601604"/>
            <a:ext cx="7881938" cy="444623"/>
          </a:xfrm>
        </p:spPr>
        <p:txBody>
          <a:bodyPr/>
          <a:lstStyle>
            <a:lvl1pPr marL="0" indent="0">
              <a:buNone/>
              <a:defRPr sz="1800">
                <a:solidFill>
                  <a:srgbClr val="C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962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64964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056293-B3B2-4967-B817-ED7489F2C497}"/>
              </a:ext>
            </a:extLst>
          </p:cNvPr>
          <p:cNvSpPr/>
          <p:nvPr userDrawn="1"/>
        </p:nvSpPr>
        <p:spPr>
          <a:xfrm>
            <a:off x="0" y="4746662"/>
            <a:ext cx="9144000" cy="2111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6085D-8D98-407A-9F0F-A086C671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8194B-A836-4FAB-A313-CE64C458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4F6A-1721-4EAD-A98B-1BCF9081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F1D152-0439-45A1-9716-4DB526CC3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8286"/>
            <a:ext cx="9144000" cy="5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3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C2BEF-786F-4F5E-9C3B-66AFBAF6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33D70-79C1-4FEA-AC04-5F3C0FA1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F0749-6701-4113-BF92-BCC5C08A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C3267DC-CDAA-44EA-8B11-89D408DB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0493"/>
            <a:ext cx="7886700" cy="93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37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BA3F9-4024-477F-9782-34F9D02DE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27DD2-1FD2-4617-A4E1-7C0B0672A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84D38-7268-434C-A20A-2B8DAB39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0CEDE-F880-4D0F-BBDD-C00E9CF3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C4A86A-EE12-4B1A-B150-FEDDBCF4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987425"/>
            <a:ext cx="2951560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CB3457-DBC2-4BB5-8C7E-256381C08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459" y="2057400"/>
            <a:ext cx="295156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464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6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0056293-B3B2-4967-B817-ED7489F2C497}"/>
              </a:ext>
            </a:extLst>
          </p:cNvPr>
          <p:cNvSpPr/>
          <p:nvPr/>
        </p:nvSpPr>
        <p:spPr>
          <a:xfrm>
            <a:off x="0" y="4746662"/>
            <a:ext cx="9144000" cy="2111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6085D-8D98-407A-9F0F-A086C671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8194B-A836-4FAB-A313-CE64C458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84F6A-1721-4EAD-A98B-1BCF9081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6F1D152-0439-45A1-9716-4DB526CC3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8286"/>
            <a:ext cx="9144000" cy="5251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C780E4-5250-4C59-A2DE-D5FEEAA70A6F}"/>
              </a:ext>
            </a:extLst>
          </p:cNvPr>
          <p:cNvSpPr/>
          <p:nvPr userDrawn="1"/>
        </p:nvSpPr>
        <p:spPr>
          <a:xfrm>
            <a:off x="0" y="4746662"/>
            <a:ext cx="9144000" cy="2111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03C01BE-97A8-42D1-AFB2-82EA3E606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8286"/>
            <a:ext cx="9144000" cy="52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070471-CC99-4D58-8C78-E96AE773E7F7}"/>
              </a:ext>
            </a:extLst>
          </p:cNvPr>
          <p:cNvSpPr/>
          <p:nvPr userDrawn="1"/>
        </p:nvSpPr>
        <p:spPr>
          <a:xfrm>
            <a:off x="0" y="3512322"/>
            <a:ext cx="9144000" cy="3345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937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92573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7578" y="1178428"/>
            <a:ext cx="7941786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rgbClr val="C00000"/>
                </a:solidFill>
                <a:latin typeface="HelveticaNeueLT Std Lt" panose="020B0403020202020204" pitchFamily="34" charset="0"/>
                <a:ea typeface="HelveticaNeueLT Std Lt" panose="020B0403020202020204" pitchFamily="34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807578" y="455086"/>
            <a:ext cx="7941786" cy="660511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US" sz="3300" kern="1200" dirty="0" smtClean="0">
                <a:solidFill>
                  <a:schemeClr val="tx2">
                    <a:lumMod val="50000"/>
                  </a:schemeClr>
                </a:solidFill>
                <a:latin typeface="HelveticaNeueLT Std Med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234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438" y="136528"/>
            <a:ext cx="7886700" cy="643543"/>
          </a:xfrm>
        </p:spPr>
        <p:txBody>
          <a:bodyPr>
            <a:normAutofit/>
          </a:bodyPr>
          <a:lstStyle>
            <a:lvl1pPr>
              <a:defRPr sz="1856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(Blank Slide)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1" y="1504951"/>
            <a:ext cx="7329488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19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BBB5-5D48-4B7F-899D-1595B372A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F856C-FBC9-4F06-9A9A-2BA318595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7CF6F-2E24-481C-83CB-497D26A2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2325-2C33-428D-AAA8-20B34EBA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164CB-C47B-4A54-BB27-3C8857A9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36EA-4D91-41A8-B8C8-4D92A5E75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4" y="1709739"/>
            <a:ext cx="8055524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0EEA0-0AD7-44E4-B835-AFEE4BC7F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064" y="4589464"/>
            <a:ext cx="8055524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C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76CB7-F48D-4CBA-A52B-D04F2000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E870F-BE4B-470A-8743-1D5FDA99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7D462-1461-46CB-9704-21B5DDC3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6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82EE-ED72-4962-B8EE-2A1E2C3B6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71FD7-B7E6-4D90-B6AA-5231D1D49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064" y="2199856"/>
            <a:ext cx="3886201" cy="3977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E5A05-CEC5-4807-BB82-38AACF2C5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99855"/>
            <a:ext cx="3886200" cy="39771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9CC46-68D8-4F28-A111-5691C079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C0A1D-429F-48B8-B05A-04E34750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2859F-2602-4A4D-9F1C-E700674B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DBC24-950C-4DBD-804B-F8A2BBE11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3" y="1050154"/>
            <a:ext cx="7886700" cy="10957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3D166-6272-4AA4-B512-9A8DC6252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997" y="2145860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33FF0-3DB9-4E6E-91D2-53B3EC06A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997" y="3006726"/>
            <a:ext cx="3868340" cy="31829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B9A53-C7B1-4DD5-A051-CC2855B22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4372" y="2145860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D0E9D-3694-4F28-9A5D-1293760D0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4372" y="3006726"/>
            <a:ext cx="3887391" cy="31829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5BFF5F-3382-459E-9943-BBB20E90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2FC8A-CC86-49CE-9B79-06E1C6F2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B6D70-A1C1-4904-9367-52A1C59D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6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C2BEF-786F-4F5E-9C3B-66AFBAF6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33D70-79C1-4FEA-AC04-5F3C0FA1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F0749-6701-4113-BF92-BCC5C08A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766C7C4-2FA9-4C87-89BD-E4B340B0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4" y="1087047"/>
            <a:ext cx="8060287" cy="93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B1D73-85C4-4389-812D-C445C5D4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4AF187-48C1-4DEF-BE14-8B634951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E0530-B338-44B5-9BC1-4B7F2AFD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9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07C7-E09B-4385-9E6A-B97EA771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635" y="987426"/>
            <a:ext cx="2951560" cy="106997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48CCA-0D14-4DE4-8642-1BD99CA8E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6F2D2-CBD0-4B20-84AD-12C477A40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635" y="2057401"/>
            <a:ext cx="295156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BC052-6631-410B-B92D-2D42444D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402A-71C9-45A8-8674-3A31D55AB06C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513FC-0641-4156-A1EF-7E025F53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21495-70B4-4EF0-B92E-9345E639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2950BFE-0DA2-4923-AEBF-D27808763E5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8514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AD945-6987-4C05-9BCC-0F5F9004E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064" y="2144993"/>
            <a:ext cx="8060287" cy="403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7C00E-9F3F-438C-BB3A-8100D1521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5063" y="6363176"/>
            <a:ext cx="2102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  <a:latin typeface="HelveticaNeueLT Std Lt" panose="020B0403020202020204" pitchFamily="34" charset="0"/>
              </a:defRPr>
            </a:lvl1pPr>
          </a:lstStyle>
          <a:p>
            <a:fld id="{1046402A-71C9-45A8-8674-3A31D55AB06C}" type="datetimeFigureOut">
              <a:rPr lang="en-US" smtClean="0"/>
              <a:pPr/>
              <a:t>11/30/18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95B47-4D60-4D1B-BACB-86C5ACD02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tx1">
                    <a:tint val="75000"/>
                  </a:schemeClr>
                </a:solidFill>
                <a:latin typeface="HelveticaNeueLT Std Lt" panose="020B04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84616-DC0C-476A-8903-DCF1E9922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  <a:latin typeface="HelveticaNeueLT Std Lt" panose="020B0403020202020204" pitchFamily="34" charset="0"/>
              </a:defRPr>
            </a:lvl1pPr>
          </a:lstStyle>
          <a:p>
            <a:fld id="{89093A55-C093-4CFF-A53D-9AD5B6476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623E79-9305-4E20-B9C3-AB692B36E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4" y="1087047"/>
            <a:ext cx="8060287" cy="933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5936D-31D5-4531-8334-13F6A9F87300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398"/>
          <a:stretch/>
        </p:blipFill>
        <p:spPr>
          <a:xfrm>
            <a:off x="0" y="-1"/>
            <a:ext cx="9144000" cy="1068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CE3DC-9CA8-4923-A963-08B66AD97E0F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98" y="409967"/>
            <a:ext cx="1564348" cy="82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5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7" r:id="rId15"/>
    <p:sldLayoutId id="2147483677" r:id="rId16"/>
    <p:sldLayoutId id="2147483654" r:id="rId17"/>
    <p:sldLayoutId id="2147483657" r:id="rId18"/>
    <p:sldLayoutId id="2147483670" r:id="rId19"/>
    <p:sldLayoutId id="2147483671" r:id="rId20"/>
    <p:sldLayoutId id="2147483672" r:id="rId21"/>
    <p:sldLayoutId id="2147483698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vanovich@amca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ca.org/news/ASET-US_Conference_Slides.php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PYtKj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PYtKjF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P4flxb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42E5D6-A3AD-4700-8FDD-AB985CF14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3: Trends in Fan System Engineering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43F656-0EC7-47ED-AC3B-2A62E6FFB7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Malaysia AMCA, 5 December </a:t>
            </a:r>
            <a:r>
              <a:rPr lang="en-US" dirty="0"/>
              <a:t>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11D7E-155D-2A46-89AA-62B25CE8F9F5}"/>
              </a:ext>
            </a:extLst>
          </p:cNvPr>
          <p:cNvSpPr txBox="1"/>
          <p:nvPr/>
        </p:nvSpPr>
        <p:spPr>
          <a:xfrm>
            <a:off x="4572000" y="296996"/>
            <a:ext cx="4152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Michael Ivanovich</a:t>
            </a:r>
          </a:p>
          <a:p>
            <a:r>
              <a:rPr lang="en-US" dirty="0">
                <a:solidFill>
                  <a:schemeClr val="bg1"/>
                </a:solidFill>
              </a:rPr>
              <a:t>Senior Director, AMCA International</a:t>
            </a:r>
          </a:p>
          <a:p>
            <a:r>
              <a:rPr lang="en-US" dirty="0">
                <a:solidFill>
                  <a:schemeClr val="bg1"/>
                </a:solidFill>
                <a:hlinkClick r:id="rId2"/>
              </a:rPr>
              <a:t>mivanovich@amca.org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7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FF1F-96E4-0A4A-BD8F-C22CA20D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0564D-3465-9C48-B414-9AD2A708B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FEI works to improve fan selections rather than remove “inefficient” fan models from the market</a:t>
            </a:r>
          </a:p>
          <a:p>
            <a:r>
              <a:rPr lang="en-US" dirty="0"/>
              <a:t>Manufacturers will strive to design fans with larger “high efficiency” operating points</a:t>
            </a:r>
          </a:p>
          <a:p>
            <a:r>
              <a:rPr lang="en-US" dirty="0"/>
              <a:t>Engineers will learn better design practice and have more flexibility to optimize fan systems for:</a:t>
            </a:r>
          </a:p>
          <a:p>
            <a:pPr lvl="1"/>
            <a:r>
              <a:rPr lang="en-US" dirty="0"/>
              <a:t>Efficiency</a:t>
            </a:r>
          </a:p>
          <a:p>
            <a:pPr lvl="1"/>
            <a:r>
              <a:rPr lang="en-US" dirty="0"/>
              <a:t>Acoustics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238350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FEI Calculated from Fan Test Data</a:t>
            </a:r>
            <a:br>
              <a:rPr lang="en-US" dirty="0"/>
            </a:br>
            <a:r>
              <a:rPr lang="en-US" dirty="0"/>
              <a:t>Using AMCA Standard 208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929036"/>
                <a:ext cx="8229600" cy="2268827"/>
              </a:xfrm>
            </p:spPr>
            <p:txBody>
              <a:bodyPr>
                <a:normAutofit fontScale="77500" lnSpcReduction="20000"/>
              </a:bodyPr>
              <a:lstStyle/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𝐹𝐸𝐼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𝑆𝑒𝑙𝑒𝑐𝑡𝑒𝑑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𝐹𝑎𝑛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𝐸𝑓𝑓𝑖𝑐𝑖𝑒𝑛𝑐𝑦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𝐵𝑎𝑠𝑒𝑙𝑖𝑛𝑒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𝐹𝑎𝑛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𝐸𝑓𝑓𝑖𝑐𝑖𝑒𝑛𝑐𝑦</m:t>
                          </m:r>
                        </m:den>
                      </m:f>
                    </m:oMath>
                  </m:oMathPara>
                </a14:m>
                <a:endParaRPr lang="en-US" sz="2400" i="1" dirty="0"/>
              </a:p>
              <a:p>
                <a:pPr marL="82296" indent="0">
                  <a:buNone/>
                </a:pPr>
                <a:endParaRPr lang="en-US" sz="2400" i="1" dirty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𝐹𝐸𝐼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𝐵𝑎𝑠𝑒𝑙𝑖𝑛𝑒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𝐹𝑎𝑛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𝐸𝑙𝑒𝑐𝑡𝑟𝑖𝑐𝑎𝑙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𝐼𝑛𝑝𝑢𝑡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𝑃𝑜𝑤𝑒𝑟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𝑆𝑒𝑙𝑒𝑐𝑡𝑒𝑑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𝐹𝑎𝑛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𝐸𝑙𝑒𝑐𝑡𝑟𝑖𝑐𝑎𝑙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𝐼𝑛𝑝𝑢𝑡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𝑃𝑜𝑤𝑒𝑟</m:t>
                          </m:r>
                        </m:den>
                      </m:f>
                    </m:oMath>
                  </m:oMathPara>
                </a14:m>
                <a:endParaRPr lang="en-US" sz="2400" i="1" dirty="0"/>
              </a:p>
              <a:p>
                <a:pPr marL="82296" indent="0">
                  <a:buNone/>
                </a:pPr>
                <a:endParaRPr lang="en-US" sz="2400" i="1" dirty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𝐹𝐸𝐼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𝐸𝑃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𝑟𝑒𝑓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𝐹𝐸𝑃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</m:den>
                      </m:f>
                    </m:oMath>
                  </m:oMathPara>
                </a14:m>
                <a:endParaRPr lang="en-US" sz="2400" i="1" dirty="0"/>
              </a:p>
              <a:p>
                <a:pPr marL="82296" indent="0">
                  <a:buNone/>
                </a:pPr>
                <a:endParaRPr lang="en-US" sz="24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929036"/>
                <a:ext cx="8229600" cy="2268827"/>
              </a:xfrm>
              <a:blipFill>
                <a:blip r:embed="rId2"/>
                <a:stretch>
                  <a:fillRect t="-1676" b="-3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210408" y="3391365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9722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©2016 Air Movement and Control Association.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18506"/>
                <a:ext cx="8229600" cy="3469646"/>
              </a:xfrm>
            </p:spPr>
            <p:txBody>
              <a:bodyPr>
                <a:normAutofit fontScale="77500" lnSpcReduction="20000"/>
              </a:bodyPr>
              <a:lstStyle/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ref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𝑠𝑡𝑑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1000×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82296" indent="0">
                  <a:buNone/>
                </a:pPr>
                <a:endParaRPr lang="en-US" i="1" dirty="0"/>
              </a:p>
              <a:p>
                <a:pPr marL="82296" indent="0">
                  <a:buNone/>
                </a:pPr>
                <a:r>
                  <a:rPr lang="en-US" i="1" dirty="0"/>
                  <a:t>Q</a:t>
                </a:r>
                <a:r>
                  <a:rPr lang="en-US" i="1" baseline="-25000" dirty="0"/>
                  <a:t>i</a:t>
                </a:r>
                <a:r>
                  <a:rPr lang="en-US" dirty="0"/>
                  <a:t>  - selected fan airflow</a:t>
                </a:r>
              </a:p>
              <a:p>
                <a:pPr marL="82296" indent="0">
                  <a:buNone/>
                </a:pPr>
                <a:r>
                  <a:rPr lang="en-US" i="1" dirty="0"/>
                  <a:t>P</a:t>
                </a:r>
                <a:r>
                  <a:rPr lang="en-US" i="1" baseline="-25000" dirty="0"/>
                  <a:t>i</a:t>
                </a:r>
                <a:r>
                  <a:rPr lang="en-US" dirty="0"/>
                  <a:t> - selected fan total pressure (ducted), or </a:t>
                </a:r>
                <a:r>
                  <a:rPr lang="en-US" dirty="0" err="1"/>
                  <a:t>tatic</a:t>
                </a:r>
                <a:r>
                  <a:rPr lang="en-US" dirty="0"/>
                  <a:t> pressure (nonducted)</a:t>
                </a:r>
              </a:p>
              <a:p>
                <a:pPr marL="82296" indent="0">
                  <a:buNone/>
                </a:pPr>
                <a:r>
                  <a:rPr lang="el-GR" i="1" dirty="0"/>
                  <a:t>Ρ</a:t>
                </a:r>
                <a:r>
                  <a:rPr lang="en-US" i="1" dirty="0"/>
                  <a:t> - </a:t>
                </a:r>
                <a:r>
                  <a:rPr lang="en-US" dirty="0"/>
                  <a:t>air density</a:t>
                </a:r>
              </a:p>
              <a:p>
                <a:pPr marL="82296" indent="0">
                  <a:buNone/>
                </a:pPr>
                <a:r>
                  <a:rPr lang="en-US" dirty="0" err="1"/>
                  <a:t>ρ</a:t>
                </a:r>
                <a:r>
                  <a:rPr lang="en-US" baseline="-25000" dirty="0" err="1"/>
                  <a:t>std</a:t>
                </a:r>
                <a:r>
                  <a:rPr lang="en-US" dirty="0"/>
                  <a:t> - standard air density</a:t>
                </a:r>
              </a:p>
              <a:p>
                <a:pPr marL="82296" indent="0">
                  <a:buNone/>
                </a:pPr>
                <a:r>
                  <a:rPr lang="en-US" dirty="0"/>
                  <a:t>Q</a:t>
                </a:r>
                <a:r>
                  <a:rPr lang="en-US" baseline="-25000" dirty="0"/>
                  <a:t>0</a:t>
                </a:r>
                <a:r>
                  <a:rPr lang="en-US" dirty="0"/>
                  <a:t> - 0.118 m3/s (SI), or 250 cfm (IP) </a:t>
                </a:r>
              </a:p>
              <a:p>
                <a:pPr marL="82296" indent="0">
                  <a:buNone/>
                </a:pPr>
                <a:r>
                  <a:rPr lang="en-US" dirty="0"/>
                  <a:t>P</a:t>
                </a:r>
                <a:r>
                  <a:rPr lang="en-US" baseline="-25000" dirty="0"/>
                  <a:t>0</a:t>
                </a:r>
                <a:r>
                  <a:rPr lang="en-US" dirty="0"/>
                  <a:t> - 100 Pa (SI), or 0.40 in.wg (IP)</a:t>
                </a:r>
              </a:p>
              <a:p>
                <a:pPr marL="82296" indent="0">
                  <a:buNone/>
                </a:pPr>
                <a:r>
                  <a:rPr lang="en-US" dirty="0">
                    <a:highlight>
                      <a:srgbClr val="FFFF00"/>
                    </a:highlight>
                  </a:rPr>
                  <a:t>η</a:t>
                </a:r>
                <a:r>
                  <a:rPr lang="en-US" baseline="-25000" dirty="0">
                    <a:highlight>
                      <a:srgbClr val="FFFF00"/>
                    </a:highlight>
                  </a:rPr>
                  <a:t>0</a:t>
                </a:r>
                <a:r>
                  <a:rPr lang="en-US" dirty="0">
                    <a:highlight>
                      <a:srgbClr val="FFFF00"/>
                    </a:highlight>
                  </a:rPr>
                  <a:t> - 66%  for ducted applications </a:t>
                </a:r>
                <a:br>
                  <a:rPr lang="en-US" dirty="0">
                    <a:highlight>
                      <a:srgbClr val="FFFF00"/>
                    </a:highlight>
                  </a:rPr>
                </a:br>
                <a:br>
                  <a:rPr lang="en-US" dirty="0">
                    <a:highlight>
                      <a:srgbClr val="FFFF00"/>
                    </a:highlight>
                  </a:rPr>
                </a:br>
                <a:r>
                  <a:rPr lang="en-US" dirty="0">
                    <a:highlight>
                      <a:srgbClr val="FFFF00"/>
                    </a:highlight>
                  </a:rPr>
                  <a:t>       60% for nonducted applications</a:t>
                </a:r>
              </a:p>
              <a:p>
                <a:pPr marL="82296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18506"/>
                <a:ext cx="8229600" cy="3469646"/>
              </a:xfrm>
              <a:blipFill>
                <a:blip r:embed="rId2"/>
                <a:stretch>
                  <a:fillRect t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38746"/>
            <a:ext cx="8229600" cy="800100"/>
          </a:xfrm>
        </p:spPr>
        <p:txBody>
          <a:bodyPr/>
          <a:lstStyle/>
          <a:p>
            <a:r>
              <a:rPr lang="en-US" dirty="0"/>
              <a:t>Baseline Fan Shaft Input Power</a:t>
            </a:r>
          </a:p>
        </p:txBody>
      </p:sp>
    </p:spTree>
    <p:extLst>
      <p:ext uri="{BB962C8B-B14F-4D97-AF65-F5344CB8AC3E}">
        <p14:creationId xmlns:p14="http://schemas.microsoft.com/office/powerpoint/2010/main" val="8819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©2016 Air Movement and Control Association. All Rights Reserved.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44318"/>
                <a:ext cx="8229600" cy="2524119"/>
              </a:xfrm>
            </p:spPr>
            <p:txBody>
              <a:bodyPr>
                <a:normAutofit lnSpcReduction="10000"/>
              </a:bodyPr>
              <a:lstStyle/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ref</m:t>
                          </m:r>
                        </m:sub>
                      </m:sSub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𝑠𝑡𝑑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1000×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82296" indent="0">
                  <a:buNone/>
                </a:pPr>
                <a:endParaRPr lang="en-US" i="1" dirty="0"/>
              </a:p>
              <a:p>
                <a:pPr marL="82296" indent="0" algn="ctr">
                  <a:buNone/>
                </a:pPr>
                <a:r>
                  <a:rPr lang="en-US" i="1" dirty="0" err="1"/>
                  <a:t>W</a:t>
                </a:r>
                <a:r>
                  <a:rPr lang="en-US" i="1" baseline="-25000" dirty="0" err="1"/>
                  <a:t>i,ref</a:t>
                </a:r>
                <a:r>
                  <a:rPr lang="en-US" i="1" dirty="0"/>
                  <a:t> = </a:t>
                </a:r>
                <a:r>
                  <a:rPr lang="en-US" i="1" dirty="0" err="1"/>
                  <a:t>H</a:t>
                </a:r>
                <a:r>
                  <a:rPr lang="en-US" i="1" baseline="-25000" dirty="0" err="1"/>
                  <a:t>i,ref</a:t>
                </a:r>
                <a:r>
                  <a:rPr lang="en-US" i="1" dirty="0"/>
                  <a:t> + AMCA 203 Belt Loss + IE3 Motor loss</a:t>
                </a:r>
              </a:p>
              <a:p>
                <a:pPr marL="82296" indent="0">
                  <a:buNone/>
                </a:pPr>
                <a:endParaRPr lang="en-US" i="1" dirty="0"/>
              </a:p>
              <a:p>
                <a:pPr marL="82296" indent="0" algn="ctr">
                  <a:buNone/>
                </a:pPr>
                <a:r>
                  <a:rPr lang="en-US" sz="2400" i="1" dirty="0" err="1"/>
                  <a:t>W</a:t>
                </a:r>
                <a:r>
                  <a:rPr lang="en-US" sz="2400" i="1" baseline="-25000" dirty="0" err="1"/>
                  <a:t>i,ref</a:t>
                </a:r>
                <a:r>
                  <a:rPr lang="en-US" sz="2400" i="1" baseline="-25000" dirty="0"/>
                  <a:t> </a:t>
                </a:r>
                <a:r>
                  <a:rPr lang="en-US" sz="2400" i="1" dirty="0"/>
                  <a:t>= Baseline Electrical Input Power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44318"/>
                <a:ext cx="8229600" cy="2524119"/>
              </a:xfrm>
              <a:blipFill>
                <a:blip r:embed="rId2"/>
                <a:stretch>
                  <a:fillRect t="-100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38746"/>
            <a:ext cx="8229600" cy="800100"/>
          </a:xfrm>
        </p:spPr>
        <p:txBody>
          <a:bodyPr/>
          <a:lstStyle/>
          <a:p>
            <a:r>
              <a:rPr lang="en-US" dirty="0"/>
              <a:t>Baseline Electrical Input Power</a:t>
            </a:r>
          </a:p>
        </p:txBody>
      </p:sp>
    </p:spTree>
    <p:extLst>
      <p:ext uri="{BB962C8B-B14F-4D97-AF65-F5344CB8AC3E}">
        <p14:creationId xmlns:p14="http://schemas.microsoft.com/office/powerpoint/2010/main" val="45582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Selection regions and bubbles are portions of a fan curve that are </a:t>
            </a:r>
            <a:r>
              <a:rPr lang="en-US" b="1" i="1" dirty="0"/>
              <a:t>compliant to a given FEI requirement</a:t>
            </a:r>
          </a:p>
          <a:p>
            <a:r>
              <a:rPr lang="en-US" dirty="0"/>
              <a:t>Designers size and select fans so that the nominal design point falls within the bubble</a:t>
            </a:r>
          </a:p>
          <a:p>
            <a:r>
              <a:rPr lang="en-US" dirty="0"/>
              <a:t>Manufacturers software will only show compliant selections for given operating conditions</a:t>
            </a:r>
          </a:p>
          <a:p>
            <a:r>
              <a:rPr lang="en-US" dirty="0"/>
              <a:t>The direct result is that few fan are models eliminated from market</a:t>
            </a:r>
          </a:p>
          <a:p>
            <a:r>
              <a:rPr lang="en-US" dirty="0"/>
              <a:t>Some shifting from less-efficient types to more-efficient types</a:t>
            </a:r>
          </a:p>
          <a:p>
            <a:r>
              <a:rPr lang="en-US" dirty="0"/>
              <a:t>Emphasis is on proper sizing and selection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Fan Energy Index Establishes </a:t>
            </a:r>
            <a:br>
              <a:rPr lang="en-US" dirty="0"/>
            </a:br>
            <a:r>
              <a:rPr lang="en-US" dirty="0"/>
              <a:t>“Selection Regions and Bubbles”</a:t>
            </a:r>
          </a:p>
        </p:txBody>
      </p:sp>
    </p:spTree>
    <p:extLst>
      <p:ext uri="{BB962C8B-B14F-4D97-AF65-F5344CB8AC3E}">
        <p14:creationId xmlns:p14="http://schemas.microsoft.com/office/powerpoint/2010/main" val="9468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FEI Range for Constant Speed Fan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B24C985-AD61-4718-A419-D2454F29C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88" y="2020470"/>
            <a:ext cx="6713847" cy="44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70" y="1476204"/>
            <a:ext cx="8229600" cy="800100"/>
          </a:xfrm>
        </p:spPr>
        <p:txBody>
          <a:bodyPr>
            <a:noAutofit/>
          </a:bodyPr>
          <a:lstStyle/>
          <a:p>
            <a:r>
              <a:rPr lang="en-US" sz="2800" dirty="0"/>
              <a:t>FEI Range for Centrifugal with Speed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2B3052A4-D273-4A5D-929C-0F07C8B77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40" b="2327"/>
          <a:stretch/>
        </p:blipFill>
        <p:spPr>
          <a:xfrm>
            <a:off x="250582" y="2474896"/>
            <a:ext cx="4353149" cy="3189364"/>
          </a:xfrm>
          <a:prstGeom prst="rect">
            <a:avLst/>
          </a:prstGeom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A2768A8E-9BDB-4C98-B0D6-83C02DCC5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52" y="2437418"/>
            <a:ext cx="4462148" cy="3218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6530" y="5723751"/>
            <a:ext cx="13452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EFFICIENT FAN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499" y="5779167"/>
            <a:ext cx="15119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INEFFICIENT FAN</a:t>
            </a:r>
          </a:p>
        </p:txBody>
      </p:sp>
    </p:spTree>
    <p:extLst>
      <p:ext uri="{BB962C8B-B14F-4D97-AF65-F5344CB8AC3E}">
        <p14:creationId xmlns:p14="http://schemas.microsoft.com/office/powerpoint/2010/main" val="12232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64" y="1087047"/>
            <a:ext cx="8060287" cy="93342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Regulating or Engineering Using FEI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478" y="2159127"/>
            <a:ext cx="6542172" cy="4706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4C09B08-3473-AA45-9A28-1C3B1BFE4C9D}"/>
              </a:ext>
            </a:extLst>
          </p:cNvPr>
          <p:cNvGrpSpPr/>
          <p:nvPr/>
        </p:nvGrpSpPr>
        <p:grpSpPr>
          <a:xfrm>
            <a:off x="1374608" y="3892256"/>
            <a:ext cx="4199162" cy="2752547"/>
            <a:chOff x="-697361" y="3886203"/>
            <a:chExt cx="4199162" cy="2752547"/>
          </a:xfrm>
        </p:grpSpPr>
        <p:cxnSp>
          <p:nvCxnSpPr>
            <p:cNvPr id="8" name="Straight Connector 7"/>
            <p:cNvCxnSpPr>
              <a:cxnSpLocks/>
            </p:cNvCxnSpPr>
            <p:nvPr/>
          </p:nvCxnSpPr>
          <p:spPr>
            <a:xfrm flipV="1">
              <a:off x="3236120" y="3918355"/>
              <a:ext cx="35718" cy="272039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H="1">
              <a:off x="-697361" y="3918355"/>
              <a:ext cx="3969200" cy="364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3236120" y="3886203"/>
              <a:ext cx="68580" cy="685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31607" y="4013545"/>
              <a:ext cx="1470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Design Airflow and Pressure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FFA35-EF04-8E4F-AA87-BC3B3D81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07489"/>
            <a:ext cx="2057400" cy="365125"/>
          </a:xfrm>
        </p:spPr>
        <p:txBody>
          <a:bodyPr/>
          <a:lstStyle/>
          <a:p>
            <a:fld id="{89093A55-C093-4CFF-A53D-9AD5B64768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DFB148-AE86-314C-93AD-B93E7E7773B7}"/>
              </a:ext>
            </a:extLst>
          </p:cNvPr>
          <p:cNvGrpSpPr/>
          <p:nvPr/>
        </p:nvGrpSpPr>
        <p:grpSpPr>
          <a:xfrm>
            <a:off x="776562" y="2279372"/>
            <a:ext cx="7590876" cy="4358217"/>
            <a:chOff x="1828801" y="2228850"/>
            <a:chExt cx="5966459" cy="342557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1" y="2228850"/>
              <a:ext cx="5285185" cy="331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943600" y="3600451"/>
              <a:ext cx="1851660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0000"/>
                  </a:solidFill>
                </a:rPr>
                <a:t>45,000 fans</a:t>
              </a:r>
            </a:p>
            <a:p>
              <a:r>
                <a:rPr lang="en-US" sz="1350" dirty="0">
                  <a:solidFill>
                    <a:srgbClr val="000000"/>
                  </a:solidFill>
                </a:rPr>
                <a:t>160,000 shaft kW</a:t>
              </a:r>
            </a:p>
            <a:p>
              <a:r>
                <a:rPr lang="en-US" sz="1350" dirty="0">
                  <a:solidFill>
                    <a:srgbClr val="000000"/>
                  </a:solidFill>
                </a:rPr>
                <a:t>33% non-compliant</a:t>
              </a:r>
            </a:p>
            <a:p>
              <a:endParaRPr 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79421" y="5096465"/>
              <a:ext cx="4580310" cy="516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94172" y="5285094"/>
              <a:ext cx="14403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Fan Shaft Power (kW)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13523" y="5100123"/>
              <a:ext cx="3003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0.75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85308" y="5102777"/>
              <a:ext cx="3003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7.5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3982" y="5102646"/>
              <a:ext cx="3003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75</a:t>
              </a:r>
            </a:p>
          </p:txBody>
        </p:sp>
      </p:grpSp>
      <p:sp>
        <p:nvSpPr>
          <p:cNvPr id="10" name="Title 4">
            <a:extLst>
              <a:ext uri="{FF2B5EF4-FFF2-40B4-BE49-F238E27FC236}">
                <a16:creationId xmlns:a16="http://schemas.microsoft.com/office/drawing/2014/main" id="{F59CF75B-980C-4D6F-8427-BE1B0FD80200}"/>
              </a:ext>
            </a:extLst>
          </p:cNvPr>
          <p:cNvSpPr txBox="1">
            <a:spLocks/>
          </p:cNvSpPr>
          <p:nvPr/>
        </p:nvSpPr>
        <p:spPr>
          <a:xfrm>
            <a:off x="457200" y="1479272"/>
            <a:ext cx="8229600" cy="8001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300" b="0" dirty="0">
                <a:solidFill>
                  <a:srgbClr val="000000"/>
                </a:solidFill>
              </a:rPr>
              <a:t>Noncompliant Fan Selections</a:t>
            </a:r>
            <a:endParaRPr lang="en-US" sz="3300" b="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7226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1839137-5565-5A43-A37B-7D23D43EE701}"/>
              </a:ext>
            </a:extLst>
          </p:cNvPr>
          <p:cNvGrpSpPr/>
          <p:nvPr/>
        </p:nvGrpSpPr>
        <p:grpSpPr>
          <a:xfrm>
            <a:off x="761815" y="2279372"/>
            <a:ext cx="7620369" cy="4375150"/>
            <a:chOff x="1828801" y="2228850"/>
            <a:chExt cx="5966459" cy="34255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1" y="2228850"/>
              <a:ext cx="5285185" cy="3319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943600" y="3600451"/>
              <a:ext cx="1851660" cy="13388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000000"/>
                  </a:solidFill>
                </a:rPr>
                <a:t>45,000 fans</a:t>
              </a:r>
            </a:p>
            <a:p>
              <a:r>
                <a:rPr lang="en-US" sz="1350" dirty="0">
                  <a:solidFill>
                    <a:srgbClr val="000000"/>
                  </a:solidFill>
                </a:rPr>
                <a:t>160,000 shaft kW</a:t>
              </a:r>
            </a:p>
            <a:p>
              <a:r>
                <a:rPr lang="en-US" sz="1350" dirty="0">
                  <a:solidFill>
                    <a:srgbClr val="000000"/>
                  </a:solidFill>
                </a:rPr>
                <a:t>10,300 kW saved (6%)</a:t>
              </a:r>
            </a:p>
            <a:p>
              <a:r>
                <a:rPr lang="en-US" sz="1350" dirty="0">
                  <a:solidFill>
                    <a:srgbClr val="000000"/>
                  </a:solidFill>
                </a:rPr>
                <a:t>98% used same model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79421" y="5096465"/>
              <a:ext cx="4580310" cy="516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94172" y="5285094"/>
              <a:ext cx="144032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</a:rPr>
                <a:t>Fan Shaft Power (kW)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13523" y="5100123"/>
              <a:ext cx="3003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0.75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85308" y="5102777"/>
              <a:ext cx="3003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7.5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53982" y="5102646"/>
              <a:ext cx="30037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75</a:t>
              </a:r>
            </a:p>
          </p:txBody>
        </p:sp>
      </p:grpSp>
      <p:sp>
        <p:nvSpPr>
          <p:cNvPr id="11" name="Title 4">
            <a:extLst>
              <a:ext uri="{FF2B5EF4-FFF2-40B4-BE49-F238E27FC236}">
                <a16:creationId xmlns:a16="http://schemas.microsoft.com/office/drawing/2014/main" id="{D2C360A2-01C5-405A-9AF5-AC2D9D4171EB}"/>
              </a:ext>
            </a:extLst>
          </p:cNvPr>
          <p:cNvSpPr txBox="1">
            <a:spLocks/>
          </p:cNvSpPr>
          <p:nvPr/>
        </p:nvSpPr>
        <p:spPr>
          <a:xfrm>
            <a:off x="457200" y="1479272"/>
            <a:ext cx="8229600" cy="8001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300" b="0" dirty="0">
                <a:solidFill>
                  <a:srgbClr val="000000"/>
                </a:solidFill>
              </a:rPr>
              <a:t>Revised Fan Selections</a:t>
            </a:r>
            <a:endParaRPr lang="en-US" sz="3300" b="0" dirty="0">
              <a:solidFill>
                <a:srgbClr val="00000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1827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372244"/>
            <a:ext cx="1162050" cy="4242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8351" y="2301080"/>
            <a:ext cx="568837" cy="566562"/>
          </a:xfrm>
          <a:prstGeom prst="ellips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" y="3065034"/>
            <a:ext cx="1638914" cy="4242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45215" y="2993870"/>
            <a:ext cx="568837" cy="56656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" y="3757824"/>
            <a:ext cx="2172314" cy="4242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778615" y="3686660"/>
            <a:ext cx="568837" cy="56656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" y="4450614"/>
            <a:ext cx="2705714" cy="4242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312015" y="4379450"/>
            <a:ext cx="568837" cy="566562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" y="5143403"/>
            <a:ext cx="3239114" cy="4242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845415" y="5072238"/>
            <a:ext cx="568837" cy="566562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</a:rPr>
              <a:t>5</a:t>
            </a:r>
          </a:p>
        </p:txBody>
      </p:sp>
      <p:sp>
        <p:nvSpPr>
          <p:cNvPr id="25" name="Inhaltsplatzhalter 4"/>
          <p:cNvSpPr txBox="1">
            <a:spLocks/>
          </p:cNvSpPr>
          <p:nvPr/>
        </p:nvSpPr>
        <p:spPr>
          <a:xfrm>
            <a:off x="1529633" y="2435178"/>
            <a:ext cx="7218157" cy="2908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Introducing the Fan Energy Index (FEI)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Inhaltsplatzhalter 4"/>
          <p:cNvSpPr txBox="1">
            <a:spLocks/>
          </p:cNvSpPr>
          <p:nvPr/>
        </p:nvSpPr>
        <p:spPr>
          <a:xfrm>
            <a:off x="2022116" y="3125982"/>
            <a:ext cx="6725674" cy="2908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Variable Air Volume Design Tips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6A09BC60-982D-DD49-A5B6-09FBB37A79D8}"/>
              </a:ext>
            </a:extLst>
          </p:cNvPr>
          <p:cNvSpPr txBox="1">
            <a:spLocks/>
          </p:cNvSpPr>
          <p:nvPr/>
        </p:nvSpPr>
        <p:spPr>
          <a:xfrm>
            <a:off x="2596433" y="3752530"/>
            <a:ext cx="6725674" cy="2908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AMCA Standard 207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30D2452A-0DA0-BB41-AA8B-18724457C409}"/>
              </a:ext>
            </a:extLst>
          </p:cNvPr>
          <p:cNvSpPr txBox="1">
            <a:spLocks/>
          </p:cNvSpPr>
          <p:nvPr/>
        </p:nvSpPr>
        <p:spPr>
          <a:xfrm>
            <a:off x="3129833" y="4495519"/>
            <a:ext cx="6725674" cy="2908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Using </a:t>
            </a:r>
            <a:r>
              <a:rPr lang="en-US" sz="21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Evase´s</a:t>
            </a: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on Exhaust Fans 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23230B4B-B7B9-0D45-A36A-8EFB006218EF}"/>
              </a:ext>
            </a:extLst>
          </p:cNvPr>
          <p:cNvSpPr txBox="1">
            <a:spLocks/>
          </p:cNvSpPr>
          <p:nvPr/>
        </p:nvSpPr>
        <p:spPr>
          <a:xfrm>
            <a:off x="3793861" y="5143403"/>
            <a:ext cx="6725674" cy="29084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Summary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8536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3" grpId="0" animBg="1"/>
      <p:bldP spid="24" grpId="0" animBg="1"/>
      <p:bldP spid="34" grpId="0" animBg="1"/>
      <p:bldP spid="35" grpId="0" animBg="1"/>
      <p:bldP spid="41" grpId="0" animBg="1"/>
      <p:bldP spid="43" grpId="0" animBg="1"/>
      <p:bldP spid="49" grpId="0" animBg="1"/>
      <p:bldP spid="50" grpId="0" animBg="1"/>
      <p:bldP spid="25" grpId="0"/>
      <p:bldP spid="27" grpId="0"/>
      <p:bldP spid="18" grpId="0"/>
      <p:bldP spid="19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38" y="2473664"/>
            <a:ext cx="33147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2131" y="2473664"/>
            <a:ext cx="3529013" cy="3867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39288" y="2635589"/>
            <a:ext cx="33147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7953" y="1559739"/>
            <a:ext cx="7615392" cy="79156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What FEI Will Look Like in Selection Tables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5A352F-CAB5-B746-A4BC-F2CA0A7A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0005" y="6356350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10369-612E-CF46-9C71-ED4639A3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73663"/>
            <a:ext cx="4855369" cy="349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E25FB2-6A2E-9741-9916-0EE27863C6E8}"/>
              </a:ext>
            </a:extLst>
          </p:cNvPr>
          <p:cNvSpPr txBox="1"/>
          <p:nvPr/>
        </p:nvSpPr>
        <p:spPr>
          <a:xfrm>
            <a:off x="5753100" y="2604292"/>
            <a:ext cx="2573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font = FEI </a:t>
            </a:r>
            <a:r>
              <a:rPr lang="en-US" u="sng" dirty="0"/>
              <a:t>&gt;</a:t>
            </a:r>
            <a:r>
              <a:rPr lang="en-US" dirty="0"/>
              <a:t> 1.0</a:t>
            </a:r>
          </a:p>
          <a:p>
            <a:r>
              <a:rPr lang="en-US" dirty="0"/>
              <a:t>Grey font    = FEI </a:t>
            </a:r>
            <a:r>
              <a:rPr lang="en-US" u="sng" dirty="0"/>
              <a:t>&lt;</a:t>
            </a:r>
            <a:r>
              <a:rPr lang="en-US" dirty="0"/>
              <a:t> 1.0</a:t>
            </a:r>
          </a:p>
        </p:txBody>
      </p:sp>
    </p:spTree>
    <p:extLst>
      <p:ext uri="{BB962C8B-B14F-4D97-AF65-F5344CB8AC3E}">
        <p14:creationId xmlns:p14="http://schemas.microsoft.com/office/powerpoint/2010/main" val="37045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1310756" y="1889559"/>
            <a:ext cx="6348902" cy="5197041"/>
            <a:chOff x="2229299" y="1746571"/>
            <a:chExt cx="5028565" cy="4116767"/>
          </a:xfrm>
        </p:grpSpPr>
        <p:grpSp>
          <p:nvGrpSpPr>
            <p:cNvPr id="57" name="Group 56"/>
            <p:cNvGrpSpPr>
              <a:grpSpLocks noChangeAspect="1"/>
            </p:cNvGrpSpPr>
            <p:nvPr/>
          </p:nvGrpSpPr>
          <p:grpSpPr>
            <a:xfrm>
              <a:off x="2229299" y="1746571"/>
              <a:ext cx="5028565" cy="4116767"/>
              <a:chOff x="-1" y="-279877"/>
              <a:chExt cx="6101988" cy="4997978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4278901" y="2825412"/>
                <a:ext cx="962025" cy="1485899"/>
              </a:xfrm>
              <a:custGeom>
                <a:avLst/>
                <a:gdLst>
                  <a:gd name="connsiteX0" fmla="*/ 0 w 1744550"/>
                  <a:gd name="connsiteY0" fmla="*/ 2057400 h 2057400"/>
                  <a:gd name="connsiteX1" fmla="*/ 466725 w 1744550"/>
                  <a:gd name="connsiteY1" fmla="*/ 1476375 h 2057400"/>
                  <a:gd name="connsiteX2" fmla="*/ 962025 w 1744550"/>
                  <a:gd name="connsiteY2" fmla="*/ 571500 h 2057400"/>
                  <a:gd name="connsiteX3" fmla="*/ 1133475 w 1744550"/>
                  <a:gd name="connsiteY3" fmla="*/ 0 h 2057400"/>
                  <a:gd name="connsiteX0" fmla="*/ 0 w 962025"/>
                  <a:gd name="connsiteY0" fmla="*/ 1485900 h 1485900"/>
                  <a:gd name="connsiteX1" fmla="*/ 466725 w 962025"/>
                  <a:gd name="connsiteY1" fmla="*/ 904875 h 1485900"/>
                  <a:gd name="connsiteX2" fmla="*/ 962025 w 962025"/>
                  <a:gd name="connsiteY2" fmla="*/ 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5" h="1485900">
                    <a:moveTo>
                      <a:pt x="0" y="1485900"/>
                    </a:moveTo>
                    <a:cubicBezTo>
                      <a:pt x="153193" y="1319212"/>
                      <a:pt x="306387" y="1152525"/>
                      <a:pt x="466725" y="904875"/>
                    </a:cubicBezTo>
                    <a:cubicBezTo>
                      <a:pt x="627063" y="657225"/>
                      <a:pt x="850900" y="246062"/>
                      <a:pt x="962025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3450228" y="2168187"/>
                <a:ext cx="1371600" cy="2162175"/>
              </a:xfrm>
              <a:custGeom>
                <a:avLst/>
                <a:gdLst>
                  <a:gd name="connsiteX0" fmla="*/ 0 w 1476375"/>
                  <a:gd name="connsiteY0" fmla="*/ 2152650 h 2152650"/>
                  <a:gd name="connsiteX1" fmla="*/ 495300 w 1476375"/>
                  <a:gd name="connsiteY1" fmla="*/ 1781175 h 2152650"/>
                  <a:gd name="connsiteX2" fmla="*/ 1028700 w 1476375"/>
                  <a:gd name="connsiteY2" fmla="*/ 1085850 h 2152650"/>
                  <a:gd name="connsiteX3" fmla="*/ 1476375 w 1476375"/>
                  <a:gd name="connsiteY3" fmla="*/ 0 h 2152650"/>
                  <a:gd name="connsiteX0" fmla="*/ 0 w 1371600"/>
                  <a:gd name="connsiteY0" fmla="*/ 2162175 h 2162175"/>
                  <a:gd name="connsiteX1" fmla="*/ 390525 w 1371600"/>
                  <a:gd name="connsiteY1" fmla="*/ 1781175 h 2162175"/>
                  <a:gd name="connsiteX2" fmla="*/ 923925 w 1371600"/>
                  <a:gd name="connsiteY2" fmla="*/ 1085850 h 2162175"/>
                  <a:gd name="connsiteX3" fmla="*/ 1371600 w 1371600"/>
                  <a:gd name="connsiteY3" fmla="*/ 0 h 2162175"/>
                  <a:gd name="connsiteX0" fmla="*/ 0 w 1371600"/>
                  <a:gd name="connsiteY0" fmla="*/ 2162175 h 2162175"/>
                  <a:gd name="connsiteX1" fmla="*/ 390525 w 1371600"/>
                  <a:gd name="connsiteY1" fmla="*/ 1781175 h 2162175"/>
                  <a:gd name="connsiteX2" fmla="*/ 923925 w 1371600"/>
                  <a:gd name="connsiteY2" fmla="*/ 1085850 h 2162175"/>
                  <a:gd name="connsiteX3" fmla="*/ 1371600 w 1371600"/>
                  <a:gd name="connsiteY3" fmla="*/ 0 h 2162175"/>
                  <a:gd name="connsiteX0" fmla="*/ 0 w 1371600"/>
                  <a:gd name="connsiteY0" fmla="*/ 2162175 h 2162175"/>
                  <a:gd name="connsiteX1" fmla="*/ 533400 w 1371600"/>
                  <a:gd name="connsiteY1" fmla="*/ 1666875 h 2162175"/>
                  <a:gd name="connsiteX2" fmla="*/ 923925 w 1371600"/>
                  <a:gd name="connsiteY2" fmla="*/ 1085850 h 2162175"/>
                  <a:gd name="connsiteX3" fmla="*/ 1371600 w 1371600"/>
                  <a:gd name="connsiteY3" fmla="*/ 0 h 2162175"/>
                  <a:gd name="connsiteX0" fmla="*/ 0 w 1371600"/>
                  <a:gd name="connsiteY0" fmla="*/ 2162175 h 2162175"/>
                  <a:gd name="connsiteX1" fmla="*/ 533400 w 1371600"/>
                  <a:gd name="connsiteY1" fmla="*/ 1666875 h 2162175"/>
                  <a:gd name="connsiteX2" fmla="*/ 1028700 w 1371600"/>
                  <a:gd name="connsiteY2" fmla="*/ 933450 h 2162175"/>
                  <a:gd name="connsiteX3" fmla="*/ 1371600 w 1371600"/>
                  <a:gd name="connsiteY3" fmla="*/ 0 h 216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1600" h="2162175">
                    <a:moveTo>
                      <a:pt x="0" y="2162175"/>
                    </a:moveTo>
                    <a:cubicBezTo>
                      <a:pt x="200025" y="1989137"/>
                      <a:pt x="361950" y="1871663"/>
                      <a:pt x="533400" y="1666875"/>
                    </a:cubicBezTo>
                    <a:cubicBezTo>
                      <a:pt x="704850" y="1462088"/>
                      <a:pt x="889000" y="1211262"/>
                      <a:pt x="1028700" y="933450"/>
                    </a:cubicBezTo>
                    <a:cubicBezTo>
                      <a:pt x="1168400" y="655638"/>
                      <a:pt x="1279525" y="290512"/>
                      <a:pt x="1371600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2659651" y="1391816"/>
                <a:ext cx="1465664" cy="2929020"/>
              </a:xfrm>
              <a:custGeom>
                <a:avLst/>
                <a:gdLst>
                  <a:gd name="connsiteX0" fmla="*/ 0 w 1728833"/>
                  <a:gd name="connsiteY0" fmla="*/ 2908692 h 2908692"/>
                  <a:gd name="connsiteX1" fmla="*/ 876300 w 1728833"/>
                  <a:gd name="connsiteY1" fmla="*/ 2280042 h 2908692"/>
                  <a:gd name="connsiteX2" fmla="*/ 1647825 w 1728833"/>
                  <a:gd name="connsiteY2" fmla="*/ 1013217 h 2908692"/>
                  <a:gd name="connsiteX3" fmla="*/ 1666875 w 1728833"/>
                  <a:gd name="connsiteY3" fmla="*/ 365517 h 2908692"/>
                  <a:gd name="connsiteX4" fmla="*/ 1304925 w 1728833"/>
                  <a:gd name="connsiteY4" fmla="*/ 3567 h 2908692"/>
                  <a:gd name="connsiteX5" fmla="*/ 552450 w 1728833"/>
                  <a:gd name="connsiteY5" fmla="*/ 184542 h 2908692"/>
                  <a:gd name="connsiteX6" fmla="*/ 352425 w 1728833"/>
                  <a:gd name="connsiteY6" fmla="*/ 251217 h 2908692"/>
                  <a:gd name="connsiteX0" fmla="*/ 0 w 1481183"/>
                  <a:gd name="connsiteY0" fmla="*/ 2918217 h 2918217"/>
                  <a:gd name="connsiteX1" fmla="*/ 628650 w 1481183"/>
                  <a:gd name="connsiteY1" fmla="*/ 2280042 h 2918217"/>
                  <a:gd name="connsiteX2" fmla="*/ 1400175 w 1481183"/>
                  <a:gd name="connsiteY2" fmla="*/ 1013217 h 2918217"/>
                  <a:gd name="connsiteX3" fmla="*/ 1419225 w 1481183"/>
                  <a:gd name="connsiteY3" fmla="*/ 365517 h 2918217"/>
                  <a:gd name="connsiteX4" fmla="*/ 1057275 w 1481183"/>
                  <a:gd name="connsiteY4" fmla="*/ 3567 h 2918217"/>
                  <a:gd name="connsiteX5" fmla="*/ 304800 w 1481183"/>
                  <a:gd name="connsiteY5" fmla="*/ 184542 h 2918217"/>
                  <a:gd name="connsiteX6" fmla="*/ 104775 w 1481183"/>
                  <a:gd name="connsiteY6" fmla="*/ 251217 h 2918217"/>
                  <a:gd name="connsiteX0" fmla="*/ 0 w 1481183"/>
                  <a:gd name="connsiteY0" fmla="*/ 2918217 h 2918217"/>
                  <a:gd name="connsiteX1" fmla="*/ 628650 w 1481183"/>
                  <a:gd name="connsiteY1" fmla="*/ 2280042 h 2918217"/>
                  <a:gd name="connsiteX2" fmla="*/ 1400175 w 1481183"/>
                  <a:gd name="connsiteY2" fmla="*/ 1013217 h 2918217"/>
                  <a:gd name="connsiteX3" fmla="*/ 1419225 w 1481183"/>
                  <a:gd name="connsiteY3" fmla="*/ 365517 h 2918217"/>
                  <a:gd name="connsiteX4" fmla="*/ 1057275 w 1481183"/>
                  <a:gd name="connsiteY4" fmla="*/ 3567 h 2918217"/>
                  <a:gd name="connsiteX5" fmla="*/ 304800 w 1481183"/>
                  <a:gd name="connsiteY5" fmla="*/ 184542 h 2918217"/>
                  <a:gd name="connsiteX6" fmla="*/ 104775 w 1481183"/>
                  <a:gd name="connsiteY6" fmla="*/ 251217 h 2918217"/>
                  <a:gd name="connsiteX0" fmla="*/ 0 w 1468046"/>
                  <a:gd name="connsiteY0" fmla="*/ 2918217 h 2918217"/>
                  <a:gd name="connsiteX1" fmla="*/ 828675 w 1468046"/>
                  <a:gd name="connsiteY1" fmla="*/ 2013342 h 2918217"/>
                  <a:gd name="connsiteX2" fmla="*/ 1400175 w 1468046"/>
                  <a:gd name="connsiteY2" fmla="*/ 1013217 h 2918217"/>
                  <a:gd name="connsiteX3" fmla="*/ 1419225 w 1468046"/>
                  <a:gd name="connsiteY3" fmla="*/ 365517 h 2918217"/>
                  <a:gd name="connsiteX4" fmla="*/ 1057275 w 1468046"/>
                  <a:gd name="connsiteY4" fmla="*/ 3567 h 2918217"/>
                  <a:gd name="connsiteX5" fmla="*/ 304800 w 1468046"/>
                  <a:gd name="connsiteY5" fmla="*/ 184542 h 2918217"/>
                  <a:gd name="connsiteX6" fmla="*/ 104775 w 1468046"/>
                  <a:gd name="connsiteY6" fmla="*/ 251217 h 2918217"/>
                  <a:gd name="connsiteX0" fmla="*/ 0 w 1468046"/>
                  <a:gd name="connsiteY0" fmla="*/ 2929021 h 2929021"/>
                  <a:gd name="connsiteX1" fmla="*/ 828675 w 1468046"/>
                  <a:gd name="connsiteY1" fmla="*/ 2024146 h 2929021"/>
                  <a:gd name="connsiteX2" fmla="*/ 1400175 w 1468046"/>
                  <a:gd name="connsiteY2" fmla="*/ 1024021 h 2929021"/>
                  <a:gd name="connsiteX3" fmla="*/ 1419225 w 1468046"/>
                  <a:gd name="connsiteY3" fmla="*/ 376321 h 2929021"/>
                  <a:gd name="connsiteX4" fmla="*/ 1057275 w 1468046"/>
                  <a:gd name="connsiteY4" fmla="*/ 14371 h 2929021"/>
                  <a:gd name="connsiteX5" fmla="*/ 514350 w 1468046"/>
                  <a:gd name="connsiteY5" fmla="*/ 90571 h 2929021"/>
                  <a:gd name="connsiteX6" fmla="*/ 104775 w 1468046"/>
                  <a:gd name="connsiteY6" fmla="*/ 262021 h 2929021"/>
                  <a:gd name="connsiteX0" fmla="*/ 0 w 1465665"/>
                  <a:gd name="connsiteY0" fmla="*/ 2929021 h 2929021"/>
                  <a:gd name="connsiteX1" fmla="*/ 866775 w 1465665"/>
                  <a:gd name="connsiteY1" fmla="*/ 2024146 h 2929021"/>
                  <a:gd name="connsiteX2" fmla="*/ 1400175 w 1465665"/>
                  <a:gd name="connsiteY2" fmla="*/ 1024021 h 2929021"/>
                  <a:gd name="connsiteX3" fmla="*/ 1419225 w 1465665"/>
                  <a:gd name="connsiteY3" fmla="*/ 376321 h 2929021"/>
                  <a:gd name="connsiteX4" fmla="*/ 1057275 w 1465665"/>
                  <a:gd name="connsiteY4" fmla="*/ 14371 h 2929021"/>
                  <a:gd name="connsiteX5" fmla="*/ 514350 w 1465665"/>
                  <a:gd name="connsiteY5" fmla="*/ 90571 h 2929021"/>
                  <a:gd name="connsiteX6" fmla="*/ 104775 w 1465665"/>
                  <a:gd name="connsiteY6" fmla="*/ 262021 h 29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5665" h="2929021">
                    <a:moveTo>
                      <a:pt x="0" y="2929021"/>
                    </a:moveTo>
                    <a:cubicBezTo>
                      <a:pt x="338931" y="2658352"/>
                      <a:pt x="633413" y="2341646"/>
                      <a:pt x="866775" y="2024146"/>
                    </a:cubicBezTo>
                    <a:cubicBezTo>
                      <a:pt x="1100137" y="1706646"/>
                      <a:pt x="1308100" y="1298658"/>
                      <a:pt x="1400175" y="1024021"/>
                    </a:cubicBezTo>
                    <a:cubicBezTo>
                      <a:pt x="1492250" y="749384"/>
                      <a:pt x="1476375" y="544596"/>
                      <a:pt x="1419225" y="376321"/>
                    </a:cubicBezTo>
                    <a:cubicBezTo>
                      <a:pt x="1362075" y="208046"/>
                      <a:pt x="1208087" y="61996"/>
                      <a:pt x="1057275" y="14371"/>
                    </a:cubicBezTo>
                    <a:cubicBezTo>
                      <a:pt x="906463" y="-33254"/>
                      <a:pt x="673100" y="49296"/>
                      <a:pt x="514350" y="90571"/>
                    </a:cubicBezTo>
                    <a:cubicBezTo>
                      <a:pt x="355600" y="131846"/>
                      <a:pt x="104775" y="262021"/>
                      <a:pt x="104775" y="262021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1783352" y="2477352"/>
                <a:ext cx="1491629" cy="1843483"/>
              </a:xfrm>
              <a:custGeom>
                <a:avLst/>
                <a:gdLst>
                  <a:gd name="connsiteX0" fmla="*/ 333375 w 1501979"/>
                  <a:gd name="connsiteY0" fmla="*/ 1806941 h 1806941"/>
                  <a:gd name="connsiteX1" fmla="*/ 1009650 w 1501979"/>
                  <a:gd name="connsiteY1" fmla="*/ 1178291 h 1806941"/>
                  <a:gd name="connsiteX2" fmla="*/ 1457325 w 1501979"/>
                  <a:gd name="connsiteY2" fmla="*/ 321041 h 1806941"/>
                  <a:gd name="connsiteX3" fmla="*/ 1419225 w 1501979"/>
                  <a:gd name="connsiteY3" fmla="*/ 6716 h 1806941"/>
                  <a:gd name="connsiteX4" fmla="*/ 866775 w 1501979"/>
                  <a:gd name="connsiteY4" fmla="*/ 140066 h 1806941"/>
                  <a:gd name="connsiteX5" fmla="*/ 352425 w 1501979"/>
                  <a:gd name="connsiteY5" fmla="*/ 530591 h 1806941"/>
                  <a:gd name="connsiteX6" fmla="*/ 0 w 1501979"/>
                  <a:gd name="connsiteY6" fmla="*/ 892541 h 1806941"/>
                  <a:gd name="connsiteX0" fmla="*/ 333375 w 1503311"/>
                  <a:gd name="connsiteY0" fmla="*/ 1806941 h 1806941"/>
                  <a:gd name="connsiteX1" fmla="*/ 990600 w 1503311"/>
                  <a:gd name="connsiteY1" fmla="*/ 1149716 h 1806941"/>
                  <a:gd name="connsiteX2" fmla="*/ 1457325 w 1503311"/>
                  <a:gd name="connsiteY2" fmla="*/ 321041 h 1806941"/>
                  <a:gd name="connsiteX3" fmla="*/ 1419225 w 1503311"/>
                  <a:gd name="connsiteY3" fmla="*/ 6716 h 1806941"/>
                  <a:gd name="connsiteX4" fmla="*/ 866775 w 1503311"/>
                  <a:gd name="connsiteY4" fmla="*/ 140066 h 1806941"/>
                  <a:gd name="connsiteX5" fmla="*/ 352425 w 1503311"/>
                  <a:gd name="connsiteY5" fmla="*/ 530591 h 1806941"/>
                  <a:gd name="connsiteX6" fmla="*/ 0 w 1503311"/>
                  <a:gd name="connsiteY6" fmla="*/ 892541 h 1806941"/>
                  <a:gd name="connsiteX0" fmla="*/ 333375 w 1491629"/>
                  <a:gd name="connsiteY0" fmla="*/ 1843484 h 1843484"/>
                  <a:gd name="connsiteX1" fmla="*/ 990600 w 1491629"/>
                  <a:gd name="connsiteY1" fmla="*/ 1186259 h 1843484"/>
                  <a:gd name="connsiteX2" fmla="*/ 1457325 w 1491629"/>
                  <a:gd name="connsiteY2" fmla="*/ 357584 h 1843484"/>
                  <a:gd name="connsiteX3" fmla="*/ 1390650 w 1491629"/>
                  <a:gd name="connsiteY3" fmla="*/ 5159 h 1843484"/>
                  <a:gd name="connsiteX4" fmla="*/ 866775 w 1491629"/>
                  <a:gd name="connsiteY4" fmla="*/ 176609 h 1843484"/>
                  <a:gd name="connsiteX5" fmla="*/ 352425 w 1491629"/>
                  <a:gd name="connsiteY5" fmla="*/ 567134 h 1843484"/>
                  <a:gd name="connsiteX6" fmla="*/ 0 w 1491629"/>
                  <a:gd name="connsiteY6" fmla="*/ 929084 h 184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1629" h="1843484">
                    <a:moveTo>
                      <a:pt x="333375" y="1843484"/>
                    </a:moveTo>
                    <a:cubicBezTo>
                      <a:pt x="577850" y="1652984"/>
                      <a:pt x="803275" y="1433909"/>
                      <a:pt x="990600" y="1186259"/>
                    </a:cubicBezTo>
                    <a:cubicBezTo>
                      <a:pt x="1177925" y="938609"/>
                      <a:pt x="1390650" y="554434"/>
                      <a:pt x="1457325" y="357584"/>
                    </a:cubicBezTo>
                    <a:cubicBezTo>
                      <a:pt x="1524000" y="160734"/>
                      <a:pt x="1489075" y="35322"/>
                      <a:pt x="1390650" y="5159"/>
                    </a:cubicBezTo>
                    <a:cubicBezTo>
                      <a:pt x="1292225" y="-25004"/>
                      <a:pt x="1039813" y="82947"/>
                      <a:pt x="866775" y="176609"/>
                    </a:cubicBezTo>
                    <a:cubicBezTo>
                      <a:pt x="693738" y="270272"/>
                      <a:pt x="496888" y="441721"/>
                      <a:pt x="352425" y="567134"/>
                    </a:cubicBezTo>
                    <a:cubicBezTo>
                      <a:pt x="207962" y="692546"/>
                      <a:pt x="0" y="929084"/>
                      <a:pt x="0" y="929084"/>
                    </a:cubicBezTo>
                  </a:path>
                </a:pathLst>
              </a:custGeom>
              <a:no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63188" y="358436"/>
                <a:ext cx="5638799" cy="3962399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455568" y="529886"/>
                <a:ext cx="2718561" cy="3783331"/>
              </a:xfrm>
              <a:custGeom>
                <a:avLst/>
                <a:gdLst>
                  <a:gd name="connsiteX0" fmla="*/ 0 w 5402580"/>
                  <a:gd name="connsiteY0" fmla="*/ 2781300 h 2781300"/>
                  <a:gd name="connsiteX1" fmla="*/ 929640 w 5402580"/>
                  <a:gd name="connsiteY1" fmla="*/ 2689860 h 2781300"/>
                  <a:gd name="connsiteX2" fmla="*/ 1882140 w 5402580"/>
                  <a:gd name="connsiteY2" fmla="*/ 2430780 h 2781300"/>
                  <a:gd name="connsiteX3" fmla="*/ 2819400 w 5402580"/>
                  <a:gd name="connsiteY3" fmla="*/ 1996440 h 2781300"/>
                  <a:gd name="connsiteX4" fmla="*/ 3764280 w 5402580"/>
                  <a:gd name="connsiteY4" fmla="*/ 1432560 h 2781300"/>
                  <a:gd name="connsiteX5" fmla="*/ 4716780 w 5402580"/>
                  <a:gd name="connsiteY5" fmla="*/ 678180 h 2781300"/>
                  <a:gd name="connsiteX6" fmla="*/ 5402580 w 5402580"/>
                  <a:gd name="connsiteY6" fmla="*/ 0 h 2781300"/>
                  <a:gd name="connsiteX0" fmla="*/ 0 w 5402580"/>
                  <a:gd name="connsiteY0" fmla="*/ 2781300 h 2781300"/>
                  <a:gd name="connsiteX1" fmla="*/ 929640 w 5402580"/>
                  <a:gd name="connsiteY1" fmla="*/ 2689860 h 2781300"/>
                  <a:gd name="connsiteX2" fmla="*/ 1882140 w 5402580"/>
                  <a:gd name="connsiteY2" fmla="*/ 2430780 h 2781300"/>
                  <a:gd name="connsiteX3" fmla="*/ 2819400 w 5402580"/>
                  <a:gd name="connsiteY3" fmla="*/ 2011680 h 2781300"/>
                  <a:gd name="connsiteX4" fmla="*/ 3764280 w 5402580"/>
                  <a:gd name="connsiteY4" fmla="*/ 1432560 h 2781300"/>
                  <a:gd name="connsiteX5" fmla="*/ 4716780 w 5402580"/>
                  <a:gd name="connsiteY5" fmla="*/ 678180 h 2781300"/>
                  <a:gd name="connsiteX6" fmla="*/ 5402580 w 5402580"/>
                  <a:gd name="connsiteY6" fmla="*/ 0 h 278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02580" h="2781300">
                    <a:moveTo>
                      <a:pt x="0" y="2781300"/>
                    </a:moveTo>
                    <a:cubicBezTo>
                      <a:pt x="307975" y="2764790"/>
                      <a:pt x="615950" y="2748280"/>
                      <a:pt x="929640" y="2689860"/>
                    </a:cubicBezTo>
                    <a:cubicBezTo>
                      <a:pt x="1243330" y="2631440"/>
                      <a:pt x="1567180" y="2543810"/>
                      <a:pt x="1882140" y="2430780"/>
                    </a:cubicBezTo>
                    <a:cubicBezTo>
                      <a:pt x="2197100" y="2317750"/>
                      <a:pt x="2505710" y="2178050"/>
                      <a:pt x="2819400" y="2011680"/>
                    </a:cubicBezTo>
                    <a:cubicBezTo>
                      <a:pt x="3133090" y="1845310"/>
                      <a:pt x="3448050" y="1654810"/>
                      <a:pt x="3764280" y="1432560"/>
                    </a:cubicBezTo>
                    <a:cubicBezTo>
                      <a:pt x="4080510" y="1210310"/>
                      <a:pt x="4443730" y="916940"/>
                      <a:pt x="4716780" y="678180"/>
                    </a:cubicBezTo>
                    <a:cubicBezTo>
                      <a:pt x="4989830" y="439420"/>
                      <a:pt x="5207000" y="224790"/>
                      <a:pt x="5402580" y="0"/>
                    </a:cubicBez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7" name="TextBox 19"/>
              <p:cNvSpPr txBox="1"/>
              <p:nvPr/>
            </p:nvSpPr>
            <p:spPr>
              <a:xfrm>
                <a:off x="2508950" y="4335654"/>
                <a:ext cx="1499328" cy="382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Airflow</a:t>
                </a:r>
                <a:endParaRPr lang="en-US" sz="12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68" name="TextBox 22"/>
              <p:cNvSpPr txBox="1"/>
              <p:nvPr/>
            </p:nvSpPr>
            <p:spPr>
              <a:xfrm>
                <a:off x="-1" y="565820"/>
                <a:ext cx="499817" cy="352384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Pressure</a:t>
                </a:r>
                <a:endParaRPr lang="en-US" sz="12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69" name="TextBox 32"/>
              <p:cNvSpPr txBox="1"/>
              <p:nvPr/>
            </p:nvSpPr>
            <p:spPr>
              <a:xfrm>
                <a:off x="3775503" y="2264258"/>
                <a:ext cx="466913" cy="14709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FEI 1.1</a:t>
                </a:r>
                <a:endParaRPr lang="en-US" sz="9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70" name="TextBox 33"/>
              <p:cNvSpPr txBox="1"/>
              <p:nvPr/>
            </p:nvSpPr>
            <p:spPr>
              <a:xfrm>
                <a:off x="4303278" y="2876272"/>
                <a:ext cx="466157" cy="14709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FEI 1.0</a:t>
                </a:r>
                <a:endParaRPr lang="en-US" sz="9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71" name="TextBox 34"/>
              <p:cNvSpPr txBox="1"/>
              <p:nvPr/>
            </p:nvSpPr>
            <p:spPr>
              <a:xfrm>
                <a:off x="2896225" y="2883408"/>
                <a:ext cx="466157" cy="14709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FEI 1.2</a:t>
                </a:r>
                <a:endParaRPr lang="en-US" sz="9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72" name="TextBox 35"/>
              <p:cNvSpPr txBox="1"/>
              <p:nvPr/>
            </p:nvSpPr>
            <p:spPr>
              <a:xfrm>
                <a:off x="449598" y="-279877"/>
                <a:ext cx="5649835" cy="488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Multiple Speed Fan Performance Curves </a:t>
                </a:r>
                <a:endParaRPr lang="en-US" sz="135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“Relatively </a:t>
                </a:r>
                <a:r>
                  <a:rPr lang="en-US" sz="1200" u="sng" dirty="0" err="1">
                    <a:solidFill>
                      <a:srgbClr val="000000"/>
                    </a:solidFill>
                    <a:uFill>
                      <a:solidFill>
                        <a:srgbClr val="00B050"/>
                      </a:solidFill>
                    </a:uFill>
                    <a:latin typeface="Calibri"/>
                    <a:ea typeface="Times New Roman"/>
                    <a:cs typeface="Times New Roman"/>
                  </a:rPr>
                  <a:t>Hig</a:t>
                </a:r>
                <a:r>
                  <a:rPr lang="en-US" sz="1200" u="sng" dirty="0">
                    <a:solidFill>
                      <a:srgbClr val="000000"/>
                    </a:solidFill>
                    <a:uFill>
                      <a:solidFill>
                        <a:srgbClr val="00B050"/>
                      </a:solidFill>
                    </a:uFill>
                    <a:latin typeface="Calibri"/>
                    <a:ea typeface="Times New Roman"/>
                    <a:cs typeface="Times New Roman"/>
                  </a:rPr>
                  <a:t>-Efficiency</a:t>
                </a:r>
                <a:r>
                  <a:rPr lang="en-US" sz="1200" dirty="0">
                    <a:solidFill>
                      <a:srgbClr val="000000"/>
                    </a:solidFill>
                    <a:uFill>
                      <a:solidFill>
                        <a:srgbClr val="00B050"/>
                      </a:solidFill>
                    </a:uFill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Fan” – Large selection area</a:t>
                </a:r>
                <a:endParaRPr lang="en-US" sz="135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449980" y="566459"/>
                <a:ext cx="5448299" cy="3744851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463189" y="1120436"/>
                <a:ext cx="5010982" cy="3190874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463189" y="1730037"/>
                <a:ext cx="4549140" cy="2581274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463189" y="2258503"/>
                <a:ext cx="4015740" cy="2052808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449980" y="2715874"/>
                <a:ext cx="3529015" cy="1604963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461665" y="3223912"/>
                <a:ext cx="2874263" cy="1087399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449979" y="3738588"/>
                <a:ext cx="2123950" cy="582250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0" name="TextBox 42"/>
              <p:cNvSpPr txBox="1"/>
              <p:nvPr/>
            </p:nvSpPr>
            <p:spPr>
              <a:xfrm>
                <a:off x="4658080" y="3440103"/>
                <a:ext cx="466157" cy="14709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FEI 0.9</a:t>
                </a:r>
                <a:endParaRPr lang="en-US" sz="9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484779" y="529886"/>
                <a:ext cx="2698750" cy="3778251"/>
              </a:xfrm>
              <a:custGeom>
                <a:avLst/>
                <a:gdLst>
                  <a:gd name="connsiteX0" fmla="*/ 0 w 2698750"/>
                  <a:gd name="connsiteY0" fmla="*/ 3778250 h 3778250"/>
                  <a:gd name="connsiteX1" fmla="*/ 222250 w 2698750"/>
                  <a:gd name="connsiteY1" fmla="*/ 3727450 h 3778250"/>
                  <a:gd name="connsiteX2" fmla="*/ 501650 w 2698750"/>
                  <a:gd name="connsiteY2" fmla="*/ 3625850 h 3778250"/>
                  <a:gd name="connsiteX3" fmla="*/ 800100 w 2698750"/>
                  <a:gd name="connsiteY3" fmla="*/ 3403600 h 3778250"/>
                  <a:gd name="connsiteX4" fmla="*/ 1104900 w 2698750"/>
                  <a:gd name="connsiteY4" fmla="*/ 3117850 h 3778250"/>
                  <a:gd name="connsiteX5" fmla="*/ 1384300 w 2698750"/>
                  <a:gd name="connsiteY5" fmla="*/ 2749550 h 3778250"/>
                  <a:gd name="connsiteX6" fmla="*/ 1701800 w 2698750"/>
                  <a:gd name="connsiteY6" fmla="*/ 2254250 h 3778250"/>
                  <a:gd name="connsiteX7" fmla="*/ 1974850 w 2698750"/>
                  <a:gd name="connsiteY7" fmla="*/ 1733550 h 3778250"/>
                  <a:gd name="connsiteX8" fmla="*/ 2324100 w 2698750"/>
                  <a:gd name="connsiteY8" fmla="*/ 971550 h 3778250"/>
                  <a:gd name="connsiteX9" fmla="*/ 2698750 w 2698750"/>
                  <a:gd name="connsiteY9" fmla="*/ 0 h 3778250"/>
                  <a:gd name="connsiteX10" fmla="*/ 0 w 2698750"/>
                  <a:gd name="connsiteY10" fmla="*/ 12700 h 3778250"/>
                  <a:gd name="connsiteX11" fmla="*/ 0 w 2698750"/>
                  <a:gd name="connsiteY11" fmla="*/ 3778250 h 377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98750" h="3778250">
                    <a:moveTo>
                      <a:pt x="0" y="3778250"/>
                    </a:moveTo>
                    <a:lnTo>
                      <a:pt x="222250" y="3727450"/>
                    </a:lnTo>
                    <a:lnTo>
                      <a:pt x="501650" y="3625850"/>
                    </a:lnTo>
                    <a:lnTo>
                      <a:pt x="800100" y="3403600"/>
                    </a:lnTo>
                    <a:lnTo>
                      <a:pt x="1104900" y="3117850"/>
                    </a:lnTo>
                    <a:lnTo>
                      <a:pt x="1384300" y="2749550"/>
                    </a:lnTo>
                    <a:lnTo>
                      <a:pt x="1701800" y="2254250"/>
                    </a:lnTo>
                    <a:lnTo>
                      <a:pt x="1974850" y="1733550"/>
                    </a:lnTo>
                    <a:lnTo>
                      <a:pt x="2324100" y="971550"/>
                    </a:lnTo>
                    <a:lnTo>
                      <a:pt x="2698750" y="0"/>
                    </a:lnTo>
                    <a:lnTo>
                      <a:pt x="0" y="12700"/>
                    </a:lnTo>
                    <a:cubicBezTo>
                      <a:pt x="2117" y="1263650"/>
                      <a:pt x="4233" y="2514600"/>
                      <a:pt x="0" y="3778250"/>
                    </a:cubicBezTo>
                    <a:close/>
                  </a:path>
                </a:pathLst>
              </a:custGeom>
              <a:solidFill>
                <a:srgbClr val="FFFFFF">
                  <a:alpha val="61961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58" name="TextBox 33"/>
            <p:cNvSpPr txBox="1">
              <a:spLocks noChangeArrowheads="1"/>
            </p:cNvSpPr>
            <p:nvPr/>
          </p:nvSpPr>
          <p:spPr bwMode="auto">
            <a:xfrm>
              <a:off x="5700159" y="2613660"/>
              <a:ext cx="882650" cy="169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50" dirty="0">
                  <a:solidFill>
                    <a:srgbClr val="000000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Peak Efficiency</a:t>
              </a:r>
              <a:endParaRPr lang="en-US" alt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Freeform 90"/>
            <p:cNvSpPr>
              <a:spLocks/>
            </p:cNvSpPr>
            <p:nvPr/>
          </p:nvSpPr>
          <p:spPr bwMode="auto">
            <a:xfrm>
              <a:off x="2617234" y="2735898"/>
              <a:ext cx="3038475" cy="2797175"/>
            </a:xfrm>
            <a:custGeom>
              <a:avLst/>
              <a:gdLst>
                <a:gd name="T0" fmla="*/ 0 w 5402580"/>
                <a:gd name="T1" fmla="*/ 2796540 h 2781300"/>
                <a:gd name="T2" fmla="*/ 522731 w 5402580"/>
                <a:gd name="T3" fmla="*/ 2704599 h 2781300"/>
                <a:gd name="T4" fmla="*/ 1058317 w 5402580"/>
                <a:gd name="T5" fmla="*/ 2444099 h 2781300"/>
                <a:gd name="T6" fmla="*/ 1585333 w 5402580"/>
                <a:gd name="T7" fmla="*/ 2022703 h 2781300"/>
                <a:gd name="T8" fmla="*/ 2116633 w 5402580"/>
                <a:gd name="T9" fmla="*/ 1440410 h 2781300"/>
                <a:gd name="T10" fmla="*/ 2652219 w 5402580"/>
                <a:gd name="T11" fmla="*/ 681896 h 2781300"/>
                <a:gd name="T12" fmla="*/ 3037840 w 5402580"/>
                <a:gd name="T13" fmla="*/ 0 h 2781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02580"/>
                <a:gd name="T22" fmla="*/ 0 h 2781300"/>
                <a:gd name="T23" fmla="*/ 5402580 w 5402580"/>
                <a:gd name="T24" fmla="*/ 2781300 h 2781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02580" h="2781300">
                  <a:moveTo>
                    <a:pt x="0" y="2781300"/>
                  </a:moveTo>
                  <a:cubicBezTo>
                    <a:pt x="307975" y="2764790"/>
                    <a:pt x="615950" y="2748280"/>
                    <a:pt x="929640" y="2689860"/>
                  </a:cubicBezTo>
                  <a:cubicBezTo>
                    <a:pt x="1243330" y="2631440"/>
                    <a:pt x="1567180" y="2543810"/>
                    <a:pt x="1882140" y="2430780"/>
                  </a:cubicBezTo>
                  <a:cubicBezTo>
                    <a:pt x="2197100" y="2317750"/>
                    <a:pt x="2505710" y="2178050"/>
                    <a:pt x="2819400" y="2011680"/>
                  </a:cubicBezTo>
                  <a:cubicBezTo>
                    <a:pt x="3133090" y="1845310"/>
                    <a:pt x="3448050" y="1654810"/>
                    <a:pt x="3764280" y="1432560"/>
                  </a:cubicBezTo>
                  <a:cubicBezTo>
                    <a:pt x="4080510" y="1210310"/>
                    <a:pt x="4443730" y="916940"/>
                    <a:pt x="4716780" y="678180"/>
                  </a:cubicBezTo>
                  <a:cubicBezTo>
                    <a:pt x="4989830" y="439420"/>
                    <a:pt x="5207000" y="224790"/>
                    <a:pt x="5402580" y="0"/>
                  </a:cubicBezTo>
                </a:path>
              </a:pathLst>
            </a:custGeom>
            <a:noFill/>
            <a:ln w="6350">
              <a:solidFill>
                <a:srgbClr val="00B05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89306" y="2533015"/>
              <a:ext cx="3500120" cy="2990850"/>
            </a:xfrm>
            <a:custGeom>
              <a:avLst/>
              <a:gdLst>
                <a:gd name="connsiteX0" fmla="*/ 2400300 w 3500438"/>
                <a:gd name="connsiteY0" fmla="*/ 2990850 h 2990850"/>
                <a:gd name="connsiteX1" fmla="*/ 2695575 w 3500438"/>
                <a:gd name="connsiteY1" fmla="*/ 2738437 h 2990850"/>
                <a:gd name="connsiteX2" fmla="*/ 2924175 w 3500438"/>
                <a:gd name="connsiteY2" fmla="*/ 2462212 h 2990850"/>
                <a:gd name="connsiteX3" fmla="*/ 3176588 w 3500438"/>
                <a:gd name="connsiteY3" fmla="*/ 2095500 h 2990850"/>
                <a:gd name="connsiteX4" fmla="*/ 3357563 w 3500438"/>
                <a:gd name="connsiteY4" fmla="*/ 1676400 h 2990850"/>
                <a:gd name="connsiteX5" fmla="*/ 3500438 w 3500438"/>
                <a:gd name="connsiteY5" fmla="*/ 1233487 h 2990850"/>
                <a:gd name="connsiteX6" fmla="*/ 3281363 w 3500438"/>
                <a:gd name="connsiteY6" fmla="*/ 933450 h 2990850"/>
                <a:gd name="connsiteX7" fmla="*/ 3028950 w 3500438"/>
                <a:gd name="connsiteY7" fmla="*/ 638175 h 2990850"/>
                <a:gd name="connsiteX8" fmla="*/ 2719388 w 3500438"/>
                <a:gd name="connsiteY8" fmla="*/ 361950 h 2990850"/>
                <a:gd name="connsiteX9" fmla="*/ 2495550 w 3500438"/>
                <a:gd name="connsiteY9" fmla="*/ 171450 h 2990850"/>
                <a:gd name="connsiteX10" fmla="*/ 2266950 w 3500438"/>
                <a:gd name="connsiteY10" fmla="*/ 47625 h 2990850"/>
                <a:gd name="connsiteX11" fmla="*/ 2128838 w 3500438"/>
                <a:gd name="connsiteY11" fmla="*/ 0 h 2990850"/>
                <a:gd name="connsiteX12" fmla="*/ 1966913 w 3500438"/>
                <a:gd name="connsiteY12" fmla="*/ 423862 h 2990850"/>
                <a:gd name="connsiteX13" fmla="*/ 1819275 w 3500438"/>
                <a:gd name="connsiteY13" fmla="*/ 800100 h 2990850"/>
                <a:gd name="connsiteX14" fmla="*/ 1643063 w 3500438"/>
                <a:gd name="connsiteY14" fmla="*/ 1181100 h 2990850"/>
                <a:gd name="connsiteX15" fmla="*/ 1462088 w 3500438"/>
                <a:gd name="connsiteY15" fmla="*/ 1528762 h 2990850"/>
                <a:gd name="connsiteX16" fmla="*/ 1281113 w 3500438"/>
                <a:gd name="connsiteY16" fmla="*/ 1847850 h 2990850"/>
                <a:gd name="connsiteX17" fmla="*/ 1047750 w 3500438"/>
                <a:gd name="connsiteY17" fmla="*/ 2214562 h 2990850"/>
                <a:gd name="connsiteX18" fmla="*/ 852488 w 3500438"/>
                <a:gd name="connsiteY18" fmla="*/ 2452687 h 2990850"/>
                <a:gd name="connsiteX19" fmla="*/ 619125 w 3500438"/>
                <a:gd name="connsiteY19" fmla="*/ 2686050 h 2990850"/>
                <a:gd name="connsiteX20" fmla="*/ 371475 w 3500438"/>
                <a:gd name="connsiteY20" fmla="*/ 2862262 h 2990850"/>
                <a:gd name="connsiteX21" fmla="*/ 176213 w 3500438"/>
                <a:gd name="connsiteY21" fmla="*/ 2947987 h 2990850"/>
                <a:gd name="connsiteX22" fmla="*/ 0 w 3500438"/>
                <a:gd name="connsiteY22" fmla="*/ 2986087 h 2990850"/>
                <a:gd name="connsiteX23" fmla="*/ 2400300 w 3500438"/>
                <a:gd name="connsiteY23" fmla="*/ 2990850 h 299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500438" h="2990850">
                  <a:moveTo>
                    <a:pt x="2400300" y="2990850"/>
                  </a:moveTo>
                  <a:lnTo>
                    <a:pt x="2695575" y="2738437"/>
                  </a:lnTo>
                  <a:lnTo>
                    <a:pt x="2924175" y="2462212"/>
                  </a:lnTo>
                  <a:lnTo>
                    <a:pt x="3176588" y="2095500"/>
                  </a:lnTo>
                  <a:lnTo>
                    <a:pt x="3357563" y="1676400"/>
                  </a:lnTo>
                  <a:lnTo>
                    <a:pt x="3500438" y="1233487"/>
                  </a:lnTo>
                  <a:lnTo>
                    <a:pt x="3281363" y="933450"/>
                  </a:lnTo>
                  <a:lnTo>
                    <a:pt x="3028950" y="638175"/>
                  </a:lnTo>
                  <a:lnTo>
                    <a:pt x="2719388" y="361950"/>
                  </a:lnTo>
                  <a:lnTo>
                    <a:pt x="2495550" y="171450"/>
                  </a:lnTo>
                  <a:lnTo>
                    <a:pt x="2266950" y="47625"/>
                  </a:lnTo>
                  <a:lnTo>
                    <a:pt x="2128838" y="0"/>
                  </a:lnTo>
                  <a:lnTo>
                    <a:pt x="1966913" y="423862"/>
                  </a:lnTo>
                  <a:lnTo>
                    <a:pt x="1819275" y="800100"/>
                  </a:lnTo>
                  <a:lnTo>
                    <a:pt x="1643063" y="1181100"/>
                  </a:lnTo>
                  <a:lnTo>
                    <a:pt x="1462088" y="1528762"/>
                  </a:lnTo>
                  <a:lnTo>
                    <a:pt x="1281113" y="1847850"/>
                  </a:lnTo>
                  <a:lnTo>
                    <a:pt x="1047750" y="2214562"/>
                  </a:lnTo>
                  <a:lnTo>
                    <a:pt x="852488" y="2452687"/>
                  </a:lnTo>
                  <a:lnTo>
                    <a:pt x="619125" y="2686050"/>
                  </a:lnTo>
                  <a:lnTo>
                    <a:pt x="371475" y="2862262"/>
                  </a:lnTo>
                  <a:lnTo>
                    <a:pt x="176213" y="2947987"/>
                  </a:lnTo>
                  <a:lnTo>
                    <a:pt x="0" y="2986087"/>
                  </a:lnTo>
                  <a:lnTo>
                    <a:pt x="2400300" y="2990850"/>
                  </a:lnTo>
                  <a:close/>
                </a:path>
              </a:pathLst>
            </a:custGeom>
            <a:solidFill>
              <a:srgbClr val="33CC33">
                <a:alpha val="2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40" y="2347973"/>
            <a:ext cx="1864046" cy="1778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BC73D4-9599-404E-AE77-6F1AE4B30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FEI Provides Visual Indication of Fan-System Efficiency</a:t>
            </a:r>
          </a:p>
        </p:txBody>
      </p:sp>
    </p:spTree>
    <p:extLst>
      <p:ext uri="{BB962C8B-B14F-4D97-AF65-F5344CB8AC3E}">
        <p14:creationId xmlns:p14="http://schemas.microsoft.com/office/powerpoint/2010/main" val="297208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66128" y="1817370"/>
            <a:ext cx="6238157" cy="5040630"/>
            <a:chOff x="1372100" y="1295775"/>
            <a:chExt cx="6399800" cy="5228797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372100" y="1295775"/>
              <a:ext cx="6399800" cy="5228797"/>
              <a:chOff x="0" y="-279877"/>
              <a:chExt cx="6113774" cy="4997978"/>
            </a:xfrm>
            <a:noFill/>
          </p:grpSpPr>
          <p:sp>
            <p:nvSpPr>
              <p:cNvPr id="10" name="Freeform 9"/>
              <p:cNvSpPr/>
              <p:nvPr/>
            </p:nvSpPr>
            <p:spPr>
              <a:xfrm>
                <a:off x="4278903" y="2825412"/>
                <a:ext cx="962025" cy="1485899"/>
              </a:xfrm>
              <a:custGeom>
                <a:avLst/>
                <a:gdLst>
                  <a:gd name="connsiteX0" fmla="*/ 0 w 1744550"/>
                  <a:gd name="connsiteY0" fmla="*/ 2057400 h 2057400"/>
                  <a:gd name="connsiteX1" fmla="*/ 466725 w 1744550"/>
                  <a:gd name="connsiteY1" fmla="*/ 1476375 h 2057400"/>
                  <a:gd name="connsiteX2" fmla="*/ 962025 w 1744550"/>
                  <a:gd name="connsiteY2" fmla="*/ 571500 h 2057400"/>
                  <a:gd name="connsiteX3" fmla="*/ 1133475 w 1744550"/>
                  <a:gd name="connsiteY3" fmla="*/ 0 h 2057400"/>
                  <a:gd name="connsiteX0" fmla="*/ 0 w 962025"/>
                  <a:gd name="connsiteY0" fmla="*/ 1485900 h 1485900"/>
                  <a:gd name="connsiteX1" fmla="*/ 466725 w 962025"/>
                  <a:gd name="connsiteY1" fmla="*/ 904875 h 1485900"/>
                  <a:gd name="connsiteX2" fmla="*/ 962025 w 962025"/>
                  <a:gd name="connsiteY2" fmla="*/ 0 h 1485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5" h="1485900">
                    <a:moveTo>
                      <a:pt x="0" y="1485900"/>
                    </a:moveTo>
                    <a:cubicBezTo>
                      <a:pt x="153193" y="1319212"/>
                      <a:pt x="306387" y="1152525"/>
                      <a:pt x="466725" y="904875"/>
                    </a:cubicBezTo>
                    <a:cubicBezTo>
                      <a:pt x="627063" y="657225"/>
                      <a:pt x="850900" y="246062"/>
                      <a:pt x="962025" y="0"/>
                    </a:cubicBezTo>
                  </a:path>
                </a:pathLst>
              </a:custGeom>
              <a:grp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450230" y="2168187"/>
                <a:ext cx="1371600" cy="2162175"/>
              </a:xfrm>
              <a:custGeom>
                <a:avLst/>
                <a:gdLst>
                  <a:gd name="connsiteX0" fmla="*/ 0 w 1476375"/>
                  <a:gd name="connsiteY0" fmla="*/ 2152650 h 2152650"/>
                  <a:gd name="connsiteX1" fmla="*/ 495300 w 1476375"/>
                  <a:gd name="connsiteY1" fmla="*/ 1781175 h 2152650"/>
                  <a:gd name="connsiteX2" fmla="*/ 1028700 w 1476375"/>
                  <a:gd name="connsiteY2" fmla="*/ 1085850 h 2152650"/>
                  <a:gd name="connsiteX3" fmla="*/ 1476375 w 1476375"/>
                  <a:gd name="connsiteY3" fmla="*/ 0 h 2152650"/>
                  <a:gd name="connsiteX0" fmla="*/ 0 w 1371600"/>
                  <a:gd name="connsiteY0" fmla="*/ 2162175 h 2162175"/>
                  <a:gd name="connsiteX1" fmla="*/ 390525 w 1371600"/>
                  <a:gd name="connsiteY1" fmla="*/ 1781175 h 2162175"/>
                  <a:gd name="connsiteX2" fmla="*/ 923925 w 1371600"/>
                  <a:gd name="connsiteY2" fmla="*/ 1085850 h 2162175"/>
                  <a:gd name="connsiteX3" fmla="*/ 1371600 w 1371600"/>
                  <a:gd name="connsiteY3" fmla="*/ 0 h 2162175"/>
                  <a:gd name="connsiteX0" fmla="*/ 0 w 1371600"/>
                  <a:gd name="connsiteY0" fmla="*/ 2162175 h 2162175"/>
                  <a:gd name="connsiteX1" fmla="*/ 390525 w 1371600"/>
                  <a:gd name="connsiteY1" fmla="*/ 1781175 h 2162175"/>
                  <a:gd name="connsiteX2" fmla="*/ 923925 w 1371600"/>
                  <a:gd name="connsiteY2" fmla="*/ 1085850 h 2162175"/>
                  <a:gd name="connsiteX3" fmla="*/ 1371600 w 1371600"/>
                  <a:gd name="connsiteY3" fmla="*/ 0 h 2162175"/>
                  <a:gd name="connsiteX0" fmla="*/ 0 w 1371600"/>
                  <a:gd name="connsiteY0" fmla="*/ 2162175 h 2162175"/>
                  <a:gd name="connsiteX1" fmla="*/ 533400 w 1371600"/>
                  <a:gd name="connsiteY1" fmla="*/ 1666875 h 2162175"/>
                  <a:gd name="connsiteX2" fmla="*/ 923925 w 1371600"/>
                  <a:gd name="connsiteY2" fmla="*/ 1085850 h 2162175"/>
                  <a:gd name="connsiteX3" fmla="*/ 1371600 w 1371600"/>
                  <a:gd name="connsiteY3" fmla="*/ 0 h 2162175"/>
                  <a:gd name="connsiteX0" fmla="*/ 0 w 1371600"/>
                  <a:gd name="connsiteY0" fmla="*/ 2162175 h 2162175"/>
                  <a:gd name="connsiteX1" fmla="*/ 533400 w 1371600"/>
                  <a:gd name="connsiteY1" fmla="*/ 1666875 h 2162175"/>
                  <a:gd name="connsiteX2" fmla="*/ 1028700 w 1371600"/>
                  <a:gd name="connsiteY2" fmla="*/ 933450 h 2162175"/>
                  <a:gd name="connsiteX3" fmla="*/ 1371600 w 1371600"/>
                  <a:gd name="connsiteY3" fmla="*/ 0 h 216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1600" h="2162175">
                    <a:moveTo>
                      <a:pt x="0" y="2162175"/>
                    </a:moveTo>
                    <a:cubicBezTo>
                      <a:pt x="200025" y="1989137"/>
                      <a:pt x="361950" y="1871663"/>
                      <a:pt x="533400" y="1666875"/>
                    </a:cubicBezTo>
                    <a:cubicBezTo>
                      <a:pt x="704850" y="1462088"/>
                      <a:pt x="889000" y="1211262"/>
                      <a:pt x="1028700" y="933450"/>
                    </a:cubicBezTo>
                    <a:cubicBezTo>
                      <a:pt x="1168400" y="655638"/>
                      <a:pt x="1279525" y="290512"/>
                      <a:pt x="1371600" y="0"/>
                    </a:cubicBezTo>
                  </a:path>
                </a:pathLst>
              </a:custGeom>
              <a:grp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659653" y="1391816"/>
                <a:ext cx="1465665" cy="2929021"/>
              </a:xfrm>
              <a:custGeom>
                <a:avLst/>
                <a:gdLst>
                  <a:gd name="connsiteX0" fmla="*/ 0 w 1728833"/>
                  <a:gd name="connsiteY0" fmla="*/ 2908692 h 2908692"/>
                  <a:gd name="connsiteX1" fmla="*/ 876300 w 1728833"/>
                  <a:gd name="connsiteY1" fmla="*/ 2280042 h 2908692"/>
                  <a:gd name="connsiteX2" fmla="*/ 1647825 w 1728833"/>
                  <a:gd name="connsiteY2" fmla="*/ 1013217 h 2908692"/>
                  <a:gd name="connsiteX3" fmla="*/ 1666875 w 1728833"/>
                  <a:gd name="connsiteY3" fmla="*/ 365517 h 2908692"/>
                  <a:gd name="connsiteX4" fmla="*/ 1304925 w 1728833"/>
                  <a:gd name="connsiteY4" fmla="*/ 3567 h 2908692"/>
                  <a:gd name="connsiteX5" fmla="*/ 552450 w 1728833"/>
                  <a:gd name="connsiteY5" fmla="*/ 184542 h 2908692"/>
                  <a:gd name="connsiteX6" fmla="*/ 352425 w 1728833"/>
                  <a:gd name="connsiteY6" fmla="*/ 251217 h 2908692"/>
                  <a:gd name="connsiteX0" fmla="*/ 0 w 1481183"/>
                  <a:gd name="connsiteY0" fmla="*/ 2918217 h 2918217"/>
                  <a:gd name="connsiteX1" fmla="*/ 628650 w 1481183"/>
                  <a:gd name="connsiteY1" fmla="*/ 2280042 h 2918217"/>
                  <a:gd name="connsiteX2" fmla="*/ 1400175 w 1481183"/>
                  <a:gd name="connsiteY2" fmla="*/ 1013217 h 2918217"/>
                  <a:gd name="connsiteX3" fmla="*/ 1419225 w 1481183"/>
                  <a:gd name="connsiteY3" fmla="*/ 365517 h 2918217"/>
                  <a:gd name="connsiteX4" fmla="*/ 1057275 w 1481183"/>
                  <a:gd name="connsiteY4" fmla="*/ 3567 h 2918217"/>
                  <a:gd name="connsiteX5" fmla="*/ 304800 w 1481183"/>
                  <a:gd name="connsiteY5" fmla="*/ 184542 h 2918217"/>
                  <a:gd name="connsiteX6" fmla="*/ 104775 w 1481183"/>
                  <a:gd name="connsiteY6" fmla="*/ 251217 h 2918217"/>
                  <a:gd name="connsiteX0" fmla="*/ 0 w 1481183"/>
                  <a:gd name="connsiteY0" fmla="*/ 2918217 h 2918217"/>
                  <a:gd name="connsiteX1" fmla="*/ 628650 w 1481183"/>
                  <a:gd name="connsiteY1" fmla="*/ 2280042 h 2918217"/>
                  <a:gd name="connsiteX2" fmla="*/ 1400175 w 1481183"/>
                  <a:gd name="connsiteY2" fmla="*/ 1013217 h 2918217"/>
                  <a:gd name="connsiteX3" fmla="*/ 1419225 w 1481183"/>
                  <a:gd name="connsiteY3" fmla="*/ 365517 h 2918217"/>
                  <a:gd name="connsiteX4" fmla="*/ 1057275 w 1481183"/>
                  <a:gd name="connsiteY4" fmla="*/ 3567 h 2918217"/>
                  <a:gd name="connsiteX5" fmla="*/ 304800 w 1481183"/>
                  <a:gd name="connsiteY5" fmla="*/ 184542 h 2918217"/>
                  <a:gd name="connsiteX6" fmla="*/ 104775 w 1481183"/>
                  <a:gd name="connsiteY6" fmla="*/ 251217 h 2918217"/>
                  <a:gd name="connsiteX0" fmla="*/ 0 w 1468046"/>
                  <a:gd name="connsiteY0" fmla="*/ 2918217 h 2918217"/>
                  <a:gd name="connsiteX1" fmla="*/ 828675 w 1468046"/>
                  <a:gd name="connsiteY1" fmla="*/ 2013342 h 2918217"/>
                  <a:gd name="connsiteX2" fmla="*/ 1400175 w 1468046"/>
                  <a:gd name="connsiteY2" fmla="*/ 1013217 h 2918217"/>
                  <a:gd name="connsiteX3" fmla="*/ 1419225 w 1468046"/>
                  <a:gd name="connsiteY3" fmla="*/ 365517 h 2918217"/>
                  <a:gd name="connsiteX4" fmla="*/ 1057275 w 1468046"/>
                  <a:gd name="connsiteY4" fmla="*/ 3567 h 2918217"/>
                  <a:gd name="connsiteX5" fmla="*/ 304800 w 1468046"/>
                  <a:gd name="connsiteY5" fmla="*/ 184542 h 2918217"/>
                  <a:gd name="connsiteX6" fmla="*/ 104775 w 1468046"/>
                  <a:gd name="connsiteY6" fmla="*/ 251217 h 2918217"/>
                  <a:gd name="connsiteX0" fmla="*/ 0 w 1468046"/>
                  <a:gd name="connsiteY0" fmla="*/ 2929021 h 2929021"/>
                  <a:gd name="connsiteX1" fmla="*/ 828675 w 1468046"/>
                  <a:gd name="connsiteY1" fmla="*/ 2024146 h 2929021"/>
                  <a:gd name="connsiteX2" fmla="*/ 1400175 w 1468046"/>
                  <a:gd name="connsiteY2" fmla="*/ 1024021 h 2929021"/>
                  <a:gd name="connsiteX3" fmla="*/ 1419225 w 1468046"/>
                  <a:gd name="connsiteY3" fmla="*/ 376321 h 2929021"/>
                  <a:gd name="connsiteX4" fmla="*/ 1057275 w 1468046"/>
                  <a:gd name="connsiteY4" fmla="*/ 14371 h 2929021"/>
                  <a:gd name="connsiteX5" fmla="*/ 514350 w 1468046"/>
                  <a:gd name="connsiteY5" fmla="*/ 90571 h 2929021"/>
                  <a:gd name="connsiteX6" fmla="*/ 104775 w 1468046"/>
                  <a:gd name="connsiteY6" fmla="*/ 262021 h 2929021"/>
                  <a:gd name="connsiteX0" fmla="*/ 0 w 1465665"/>
                  <a:gd name="connsiteY0" fmla="*/ 2929021 h 2929021"/>
                  <a:gd name="connsiteX1" fmla="*/ 866775 w 1465665"/>
                  <a:gd name="connsiteY1" fmla="*/ 2024146 h 2929021"/>
                  <a:gd name="connsiteX2" fmla="*/ 1400175 w 1465665"/>
                  <a:gd name="connsiteY2" fmla="*/ 1024021 h 2929021"/>
                  <a:gd name="connsiteX3" fmla="*/ 1419225 w 1465665"/>
                  <a:gd name="connsiteY3" fmla="*/ 376321 h 2929021"/>
                  <a:gd name="connsiteX4" fmla="*/ 1057275 w 1465665"/>
                  <a:gd name="connsiteY4" fmla="*/ 14371 h 2929021"/>
                  <a:gd name="connsiteX5" fmla="*/ 514350 w 1465665"/>
                  <a:gd name="connsiteY5" fmla="*/ 90571 h 2929021"/>
                  <a:gd name="connsiteX6" fmla="*/ 104775 w 1465665"/>
                  <a:gd name="connsiteY6" fmla="*/ 262021 h 2929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5665" h="2929021">
                    <a:moveTo>
                      <a:pt x="0" y="2929021"/>
                    </a:moveTo>
                    <a:cubicBezTo>
                      <a:pt x="338931" y="2658352"/>
                      <a:pt x="633413" y="2341646"/>
                      <a:pt x="866775" y="2024146"/>
                    </a:cubicBezTo>
                    <a:cubicBezTo>
                      <a:pt x="1100137" y="1706646"/>
                      <a:pt x="1308100" y="1298658"/>
                      <a:pt x="1400175" y="1024021"/>
                    </a:cubicBezTo>
                    <a:cubicBezTo>
                      <a:pt x="1492250" y="749384"/>
                      <a:pt x="1476375" y="544596"/>
                      <a:pt x="1419225" y="376321"/>
                    </a:cubicBezTo>
                    <a:cubicBezTo>
                      <a:pt x="1362075" y="208046"/>
                      <a:pt x="1208087" y="61996"/>
                      <a:pt x="1057275" y="14371"/>
                    </a:cubicBezTo>
                    <a:cubicBezTo>
                      <a:pt x="906463" y="-33254"/>
                      <a:pt x="673100" y="49296"/>
                      <a:pt x="514350" y="90571"/>
                    </a:cubicBezTo>
                    <a:cubicBezTo>
                      <a:pt x="355600" y="131846"/>
                      <a:pt x="104775" y="262021"/>
                      <a:pt x="104775" y="262021"/>
                    </a:cubicBezTo>
                  </a:path>
                </a:pathLst>
              </a:custGeom>
              <a:grp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783354" y="2477353"/>
                <a:ext cx="1491629" cy="1843484"/>
              </a:xfrm>
              <a:custGeom>
                <a:avLst/>
                <a:gdLst>
                  <a:gd name="connsiteX0" fmla="*/ 333375 w 1501979"/>
                  <a:gd name="connsiteY0" fmla="*/ 1806941 h 1806941"/>
                  <a:gd name="connsiteX1" fmla="*/ 1009650 w 1501979"/>
                  <a:gd name="connsiteY1" fmla="*/ 1178291 h 1806941"/>
                  <a:gd name="connsiteX2" fmla="*/ 1457325 w 1501979"/>
                  <a:gd name="connsiteY2" fmla="*/ 321041 h 1806941"/>
                  <a:gd name="connsiteX3" fmla="*/ 1419225 w 1501979"/>
                  <a:gd name="connsiteY3" fmla="*/ 6716 h 1806941"/>
                  <a:gd name="connsiteX4" fmla="*/ 866775 w 1501979"/>
                  <a:gd name="connsiteY4" fmla="*/ 140066 h 1806941"/>
                  <a:gd name="connsiteX5" fmla="*/ 352425 w 1501979"/>
                  <a:gd name="connsiteY5" fmla="*/ 530591 h 1806941"/>
                  <a:gd name="connsiteX6" fmla="*/ 0 w 1501979"/>
                  <a:gd name="connsiteY6" fmla="*/ 892541 h 1806941"/>
                  <a:gd name="connsiteX0" fmla="*/ 333375 w 1503311"/>
                  <a:gd name="connsiteY0" fmla="*/ 1806941 h 1806941"/>
                  <a:gd name="connsiteX1" fmla="*/ 990600 w 1503311"/>
                  <a:gd name="connsiteY1" fmla="*/ 1149716 h 1806941"/>
                  <a:gd name="connsiteX2" fmla="*/ 1457325 w 1503311"/>
                  <a:gd name="connsiteY2" fmla="*/ 321041 h 1806941"/>
                  <a:gd name="connsiteX3" fmla="*/ 1419225 w 1503311"/>
                  <a:gd name="connsiteY3" fmla="*/ 6716 h 1806941"/>
                  <a:gd name="connsiteX4" fmla="*/ 866775 w 1503311"/>
                  <a:gd name="connsiteY4" fmla="*/ 140066 h 1806941"/>
                  <a:gd name="connsiteX5" fmla="*/ 352425 w 1503311"/>
                  <a:gd name="connsiteY5" fmla="*/ 530591 h 1806941"/>
                  <a:gd name="connsiteX6" fmla="*/ 0 w 1503311"/>
                  <a:gd name="connsiteY6" fmla="*/ 892541 h 1806941"/>
                  <a:gd name="connsiteX0" fmla="*/ 333375 w 1491629"/>
                  <a:gd name="connsiteY0" fmla="*/ 1843484 h 1843484"/>
                  <a:gd name="connsiteX1" fmla="*/ 990600 w 1491629"/>
                  <a:gd name="connsiteY1" fmla="*/ 1186259 h 1843484"/>
                  <a:gd name="connsiteX2" fmla="*/ 1457325 w 1491629"/>
                  <a:gd name="connsiteY2" fmla="*/ 357584 h 1843484"/>
                  <a:gd name="connsiteX3" fmla="*/ 1390650 w 1491629"/>
                  <a:gd name="connsiteY3" fmla="*/ 5159 h 1843484"/>
                  <a:gd name="connsiteX4" fmla="*/ 866775 w 1491629"/>
                  <a:gd name="connsiteY4" fmla="*/ 176609 h 1843484"/>
                  <a:gd name="connsiteX5" fmla="*/ 352425 w 1491629"/>
                  <a:gd name="connsiteY5" fmla="*/ 567134 h 1843484"/>
                  <a:gd name="connsiteX6" fmla="*/ 0 w 1491629"/>
                  <a:gd name="connsiteY6" fmla="*/ 929084 h 184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1629" h="1843484">
                    <a:moveTo>
                      <a:pt x="333375" y="1843484"/>
                    </a:moveTo>
                    <a:cubicBezTo>
                      <a:pt x="577850" y="1652984"/>
                      <a:pt x="803275" y="1433909"/>
                      <a:pt x="990600" y="1186259"/>
                    </a:cubicBezTo>
                    <a:cubicBezTo>
                      <a:pt x="1177925" y="938609"/>
                      <a:pt x="1390650" y="554434"/>
                      <a:pt x="1457325" y="357584"/>
                    </a:cubicBezTo>
                    <a:cubicBezTo>
                      <a:pt x="1524000" y="160734"/>
                      <a:pt x="1489075" y="35322"/>
                      <a:pt x="1390650" y="5159"/>
                    </a:cubicBezTo>
                    <a:cubicBezTo>
                      <a:pt x="1292225" y="-25004"/>
                      <a:pt x="1039813" y="82947"/>
                      <a:pt x="866775" y="176609"/>
                    </a:cubicBezTo>
                    <a:cubicBezTo>
                      <a:pt x="693738" y="270272"/>
                      <a:pt x="496888" y="441721"/>
                      <a:pt x="352425" y="567134"/>
                    </a:cubicBezTo>
                    <a:cubicBezTo>
                      <a:pt x="207962" y="692546"/>
                      <a:pt x="0" y="929084"/>
                      <a:pt x="0" y="929084"/>
                    </a:cubicBezTo>
                  </a:path>
                </a:pathLst>
              </a:custGeom>
              <a:grpFill/>
              <a:ln w="127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3189" y="358437"/>
                <a:ext cx="5638800" cy="3962400"/>
              </a:xfrm>
              <a:prstGeom prst="rect">
                <a:avLst/>
              </a:pr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" name="TextBox 19"/>
              <p:cNvSpPr txBox="1"/>
              <p:nvPr/>
            </p:nvSpPr>
            <p:spPr>
              <a:xfrm>
                <a:off x="2508951" y="4335654"/>
                <a:ext cx="1499329" cy="3824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Airflow</a:t>
                </a:r>
                <a:endParaRPr lang="en-US" sz="12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6" name="TextBox 22"/>
              <p:cNvSpPr txBox="1"/>
              <p:nvPr/>
            </p:nvSpPr>
            <p:spPr>
              <a:xfrm>
                <a:off x="0" y="565820"/>
                <a:ext cx="499836" cy="3523848"/>
              </a:xfrm>
              <a:prstGeom prst="rect">
                <a:avLst/>
              </a:prstGeom>
              <a:grp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13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Pressure</a:t>
                </a:r>
                <a:endParaRPr lang="en-US" sz="12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7" name="TextBox 35"/>
              <p:cNvSpPr txBox="1"/>
              <p:nvPr/>
            </p:nvSpPr>
            <p:spPr>
              <a:xfrm>
                <a:off x="463167" y="-279877"/>
                <a:ext cx="5650607" cy="6472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Multiple Speed Fan Performance Curves</a:t>
                </a:r>
                <a:endParaRPr lang="en-US" sz="135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“Relatively </a:t>
                </a:r>
                <a:r>
                  <a:rPr lang="en-US" sz="1200" u="sng" dirty="0">
                    <a:solidFill>
                      <a:srgbClr val="000000"/>
                    </a:solidFill>
                    <a:uFill>
                      <a:solidFill>
                        <a:srgbClr val="00B050"/>
                      </a:solidFill>
                    </a:uFill>
                    <a:latin typeface="Calibri"/>
                    <a:ea typeface="Times New Roman"/>
                    <a:cs typeface="Times New Roman"/>
                  </a:rPr>
                  <a:t>Low Efficiency</a:t>
                </a:r>
                <a:r>
                  <a:rPr lang="en-US" sz="1200" dirty="0">
                    <a:solidFill>
                      <a:srgbClr val="000000"/>
                    </a:solidFill>
                    <a:uFill>
                      <a:solidFill>
                        <a:srgbClr val="00B050"/>
                      </a:solidFill>
                    </a:uFill>
                    <a:latin typeface="Calibri"/>
                    <a:ea typeface="Times New Roman"/>
                    <a:cs typeface="Times New Roman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Fan” – Small selection area</a:t>
                </a:r>
                <a:endParaRPr lang="en-US" sz="135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49981" y="566460"/>
                <a:ext cx="5448300" cy="3744851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63189" y="1120437"/>
                <a:ext cx="5010983" cy="3190874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63189" y="1730037"/>
                <a:ext cx="4549140" cy="2581274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63189" y="2258503"/>
                <a:ext cx="4015740" cy="2052808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49981" y="2715874"/>
                <a:ext cx="3529016" cy="1604963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61665" y="3223912"/>
                <a:ext cx="2874264" cy="1087399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49980" y="3738587"/>
                <a:ext cx="2123950" cy="582250"/>
              </a:xfrm>
              <a:custGeom>
                <a:avLst/>
                <a:gdLst>
                  <a:gd name="connsiteX0" fmla="*/ 0 w 5448300"/>
                  <a:gd name="connsiteY0" fmla="*/ 124471 h 3734446"/>
                  <a:gd name="connsiteX1" fmla="*/ 206692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24471 h 3734446"/>
                  <a:gd name="connsiteX1" fmla="*/ 1704975 w 5448300"/>
                  <a:gd name="connsiteY1" fmla="*/ 646 h 3734446"/>
                  <a:gd name="connsiteX2" fmla="*/ 2705100 w 5448300"/>
                  <a:gd name="connsiteY2" fmla="*/ 86371 h 3734446"/>
                  <a:gd name="connsiteX3" fmla="*/ 3124200 w 5448300"/>
                  <a:gd name="connsiteY3" fmla="*/ 305446 h 3734446"/>
                  <a:gd name="connsiteX4" fmla="*/ 4076700 w 5448300"/>
                  <a:gd name="connsiteY4" fmla="*/ 1115071 h 3734446"/>
                  <a:gd name="connsiteX5" fmla="*/ 4886325 w 5448300"/>
                  <a:gd name="connsiteY5" fmla="*/ 2210446 h 3734446"/>
                  <a:gd name="connsiteX6" fmla="*/ 5448300 w 5448300"/>
                  <a:gd name="connsiteY6" fmla="*/ 3734446 h 3734446"/>
                  <a:gd name="connsiteX0" fmla="*/ 0 w 5448300"/>
                  <a:gd name="connsiteY0" fmla="*/ 131586 h 3741561"/>
                  <a:gd name="connsiteX1" fmla="*/ 1704975 w 5448300"/>
                  <a:gd name="connsiteY1" fmla="*/ 7761 h 3741561"/>
                  <a:gd name="connsiteX2" fmla="*/ 2543175 w 5448300"/>
                  <a:gd name="connsiteY2" fmla="*/ 45861 h 3741561"/>
                  <a:gd name="connsiteX3" fmla="*/ 3124200 w 5448300"/>
                  <a:gd name="connsiteY3" fmla="*/ 312561 h 3741561"/>
                  <a:gd name="connsiteX4" fmla="*/ 4076700 w 5448300"/>
                  <a:gd name="connsiteY4" fmla="*/ 1122186 h 3741561"/>
                  <a:gd name="connsiteX5" fmla="*/ 4886325 w 5448300"/>
                  <a:gd name="connsiteY5" fmla="*/ 2217561 h 3741561"/>
                  <a:gd name="connsiteX6" fmla="*/ 5448300 w 5448300"/>
                  <a:gd name="connsiteY6" fmla="*/ 3741561 h 374156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86325 w 5448300"/>
                  <a:gd name="connsiteY5" fmla="*/ 2220851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76700 w 5448300"/>
                  <a:gd name="connsiteY4" fmla="*/ 112547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  <a:gd name="connsiteX0" fmla="*/ 0 w 5448300"/>
                  <a:gd name="connsiteY0" fmla="*/ 134876 h 3744851"/>
                  <a:gd name="connsiteX1" fmla="*/ 1704975 w 5448300"/>
                  <a:gd name="connsiteY1" fmla="*/ 11051 h 3744851"/>
                  <a:gd name="connsiteX2" fmla="*/ 2543175 w 5448300"/>
                  <a:gd name="connsiteY2" fmla="*/ 49151 h 3744851"/>
                  <a:gd name="connsiteX3" fmla="*/ 3238500 w 5448300"/>
                  <a:gd name="connsiteY3" fmla="*/ 392051 h 3744851"/>
                  <a:gd name="connsiteX4" fmla="*/ 4057650 w 5448300"/>
                  <a:gd name="connsiteY4" fmla="*/ 1182626 h 3744851"/>
                  <a:gd name="connsiteX5" fmla="*/ 4819650 w 5448300"/>
                  <a:gd name="connsiteY5" fmla="*/ 2325626 h 3744851"/>
                  <a:gd name="connsiteX6" fmla="*/ 5448300 w 5448300"/>
                  <a:gd name="connsiteY6" fmla="*/ 3744851 h 374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48300" h="3744851">
                    <a:moveTo>
                      <a:pt x="0" y="134876"/>
                    </a:moveTo>
                    <a:cubicBezTo>
                      <a:pt x="808037" y="76138"/>
                      <a:pt x="1281113" y="25339"/>
                      <a:pt x="1704975" y="11051"/>
                    </a:cubicBezTo>
                    <a:cubicBezTo>
                      <a:pt x="2128838" y="-3237"/>
                      <a:pt x="2287588" y="-14349"/>
                      <a:pt x="2543175" y="49151"/>
                    </a:cubicBezTo>
                    <a:cubicBezTo>
                      <a:pt x="2798762" y="112651"/>
                      <a:pt x="2986088" y="203139"/>
                      <a:pt x="3238500" y="392051"/>
                    </a:cubicBezTo>
                    <a:cubicBezTo>
                      <a:pt x="3490913" y="580964"/>
                      <a:pt x="3794125" y="860364"/>
                      <a:pt x="4057650" y="1182626"/>
                    </a:cubicBezTo>
                    <a:cubicBezTo>
                      <a:pt x="4321175" y="1504889"/>
                      <a:pt x="4587875" y="1898589"/>
                      <a:pt x="4819650" y="2325626"/>
                    </a:cubicBezTo>
                    <a:cubicBezTo>
                      <a:pt x="5051425" y="2752663"/>
                      <a:pt x="5338762" y="3422588"/>
                      <a:pt x="5448300" y="3744851"/>
                    </a:cubicBezTo>
                  </a:path>
                </a:pathLst>
              </a:custGeom>
              <a:grp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5" name="TextBox 32"/>
              <p:cNvSpPr txBox="1"/>
              <p:nvPr/>
            </p:nvSpPr>
            <p:spPr>
              <a:xfrm>
                <a:off x="3773874" y="2264195"/>
                <a:ext cx="466903" cy="147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FEI 0.9</a:t>
                </a:r>
                <a:endParaRPr lang="en-US" sz="9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26" name="TextBox 33"/>
              <p:cNvSpPr txBox="1"/>
              <p:nvPr/>
            </p:nvSpPr>
            <p:spPr>
              <a:xfrm>
                <a:off x="4301420" y="2876190"/>
                <a:ext cx="466133" cy="147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FEI 0.8</a:t>
                </a:r>
                <a:endParaRPr lang="en-US" sz="9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27" name="TextBox 34"/>
              <p:cNvSpPr txBox="1"/>
              <p:nvPr/>
            </p:nvSpPr>
            <p:spPr>
              <a:xfrm>
                <a:off x="2832609" y="2841704"/>
                <a:ext cx="466133" cy="147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FEI 1.0</a:t>
                </a:r>
                <a:endParaRPr lang="en-US" sz="9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28" name="TextBox 42"/>
              <p:cNvSpPr txBox="1"/>
              <p:nvPr/>
            </p:nvSpPr>
            <p:spPr>
              <a:xfrm>
                <a:off x="4657075" y="3440055"/>
                <a:ext cx="466133" cy="1470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750" dirty="0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FEI 0.7</a:t>
                </a:r>
                <a:endParaRPr lang="en-US" sz="900" dirty="0">
                  <a:solidFill>
                    <a:srgbClr val="000000"/>
                  </a:solidFill>
                  <a:latin typeface="Times New Roman"/>
                  <a:ea typeface="Times New Roman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55569" y="529887"/>
                <a:ext cx="2718562" cy="3783331"/>
              </a:xfrm>
              <a:custGeom>
                <a:avLst/>
                <a:gdLst>
                  <a:gd name="connsiteX0" fmla="*/ 0 w 5402580"/>
                  <a:gd name="connsiteY0" fmla="*/ 2781300 h 2781300"/>
                  <a:gd name="connsiteX1" fmla="*/ 929640 w 5402580"/>
                  <a:gd name="connsiteY1" fmla="*/ 2689860 h 2781300"/>
                  <a:gd name="connsiteX2" fmla="*/ 1882140 w 5402580"/>
                  <a:gd name="connsiteY2" fmla="*/ 2430780 h 2781300"/>
                  <a:gd name="connsiteX3" fmla="*/ 2819400 w 5402580"/>
                  <a:gd name="connsiteY3" fmla="*/ 1996440 h 2781300"/>
                  <a:gd name="connsiteX4" fmla="*/ 3764280 w 5402580"/>
                  <a:gd name="connsiteY4" fmla="*/ 1432560 h 2781300"/>
                  <a:gd name="connsiteX5" fmla="*/ 4716780 w 5402580"/>
                  <a:gd name="connsiteY5" fmla="*/ 678180 h 2781300"/>
                  <a:gd name="connsiteX6" fmla="*/ 5402580 w 5402580"/>
                  <a:gd name="connsiteY6" fmla="*/ 0 h 2781300"/>
                  <a:gd name="connsiteX0" fmla="*/ 0 w 5402580"/>
                  <a:gd name="connsiteY0" fmla="*/ 2781300 h 2781300"/>
                  <a:gd name="connsiteX1" fmla="*/ 929640 w 5402580"/>
                  <a:gd name="connsiteY1" fmla="*/ 2689860 h 2781300"/>
                  <a:gd name="connsiteX2" fmla="*/ 1882140 w 5402580"/>
                  <a:gd name="connsiteY2" fmla="*/ 2430780 h 2781300"/>
                  <a:gd name="connsiteX3" fmla="*/ 2819400 w 5402580"/>
                  <a:gd name="connsiteY3" fmla="*/ 2011680 h 2781300"/>
                  <a:gd name="connsiteX4" fmla="*/ 3764280 w 5402580"/>
                  <a:gd name="connsiteY4" fmla="*/ 1432560 h 2781300"/>
                  <a:gd name="connsiteX5" fmla="*/ 4716780 w 5402580"/>
                  <a:gd name="connsiteY5" fmla="*/ 678180 h 2781300"/>
                  <a:gd name="connsiteX6" fmla="*/ 5402580 w 5402580"/>
                  <a:gd name="connsiteY6" fmla="*/ 0 h 278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02580" h="2781300">
                    <a:moveTo>
                      <a:pt x="0" y="2781300"/>
                    </a:moveTo>
                    <a:cubicBezTo>
                      <a:pt x="307975" y="2764790"/>
                      <a:pt x="615950" y="2748280"/>
                      <a:pt x="929640" y="2689860"/>
                    </a:cubicBezTo>
                    <a:cubicBezTo>
                      <a:pt x="1243330" y="2631440"/>
                      <a:pt x="1567180" y="2543810"/>
                      <a:pt x="1882140" y="2430780"/>
                    </a:cubicBezTo>
                    <a:cubicBezTo>
                      <a:pt x="2197100" y="2317750"/>
                      <a:pt x="2505710" y="2178050"/>
                      <a:pt x="2819400" y="2011680"/>
                    </a:cubicBezTo>
                    <a:cubicBezTo>
                      <a:pt x="3133090" y="1845310"/>
                      <a:pt x="3448050" y="1654810"/>
                      <a:pt x="3764280" y="1432560"/>
                    </a:cubicBezTo>
                    <a:cubicBezTo>
                      <a:pt x="4080510" y="1210310"/>
                      <a:pt x="4443730" y="916940"/>
                      <a:pt x="4716780" y="678180"/>
                    </a:cubicBezTo>
                    <a:cubicBezTo>
                      <a:pt x="4989830" y="439420"/>
                      <a:pt x="5207000" y="224790"/>
                      <a:pt x="5402580" y="0"/>
                    </a:cubicBezTo>
                  </a:path>
                </a:pathLst>
              </a:cu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484779" y="529887"/>
                <a:ext cx="2698750" cy="3778250"/>
              </a:xfrm>
              <a:custGeom>
                <a:avLst/>
                <a:gdLst>
                  <a:gd name="connsiteX0" fmla="*/ 0 w 2698750"/>
                  <a:gd name="connsiteY0" fmla="*/ 3778250 h 3778250"/>
                  <a:gd name="connsiteX1" fmla="*/ 222250 w 2698750"/>
                  <a:gd name="connsiteY1" fmla="*/ 3727450 h 3778250"/>
                  <a:gd name="connsiteX2" fmla="*/ 501650 w 2698750"/>
                  <a:gd name="connsiteY2" fmla="*/ 3625850 h 3778250"/>
                  <a:gd name="connsiteX3" fmla="*/ 800100 w 2698750"/>
                  <a:gd name="connsiteY3" fmla="*/ 3403600 h 3778250"/>
                  <a:gd name="connsiteX4" fmla="*/ 1104900 w 2698750"/>
                  <a:gd name="connsiteY4" fmla="*/ 3117850 h 3778250"/>
                  <a:gd name="connsiteX5" fmla="*/ 1384300 w 2698750"/>
                  <a:gd name="connsiteY5" fmla="*/ 2749550 h 3778250"/>
                  <a:gd name="connsiteX6" fmla="*/ 1701800 w 2698750"/>
                  <a:gd name="connsiteY6" fmla="*/ 2254250 h 3778250"/>
                  <a:gd name="connsiteX7" fmla="*/ 1974850 w 2698750"/>
                  <a:gd name="connsiteY7" fmla="*/ 1733550 h 3778250"/>
                  <a:gd name="connsiteX8" fmla="*/ 2324100 w 2698750"/>
                  <a:gd name="connsiteY8" fmla="*/ 971550 h 3778250"/>
                  <a:gd name="connsiteX9" fmla="*/ 2698750 w 2698750"/>
                  <a:gd name="connsiteY9" fmla="*/ 0 h 3778250"/>
                  <a:gd name="connsiteX10" fmla="*/ 0 w 2698750"/>
                  <a:gd name="connsiteY10" fmla="*/ 12700 h 3778250"/>
                  <a:gd name="connsiteX11" fmla="*/ 0 w 2698750"/>
                  <a:gd name="connsiteY11" fmla="*/ 3778250 h 377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98750" h="3778250">
                    <a:moveTo>
                      <a:pt x="0" y="3778250"/>
                    </a:moveTo>
                    <a:lnTo>
                      <a:pt x="222250" y="3727450"/>
                    </a:lnTo>
                    <a:lnTo>
                      <a:pt x="501650" y="3625850"/>
                    </a:lnTo>
                    <a:lnTo>
                      <a:pt x="800100" y="3403600"/>
                    </a:lnTo>
                    <a:lnTo>
                      <a:pt x="1104900" y="3117850"/>
                    </a:lnTo>
                    <a:lnTo>
                      <a:pt x="1384300" y="2749550"/>
                    </a:lnTo>
                    <a:lnTo>
                      <a:pt x="1701800" y="2254250"/>
                    </a:lnTo>
                    <a:lnTo>
                      <a:pt x="1974850" y="1733550"/>
                    </a:lnTo>
                    <a:lnTo>
                      <a:pt x="2324100" y="971550"/>
                    </a:lnTo>
                    <a:lnTo>
                      <a:pt x="2698750" y="0"/>
                    </a:lnTo>
                    <a:lnTo>
                      <a:pt x="0" y="12700"/>
                    </a:lnTo>
                    <a:cubicBezTo>
                      <a:pt x="2117" y="1263650"/>
                      <a:pt x="4233" y="2514600"/>
                      <a:pt x="0" y="3778250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825">
                    <a:solidFill>
                      <a:srgbClr val="000000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825">
                  <a:solidFill>
                    <a:srgbClr val="000000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1868647" y="2140911"/>
              <a:ext cx="2825113" cy="3952742"/>
            </a:xfrm>
            <a:custGeom>
              <a:avLst/>
              <a:gdLst>
                <a:gd name="connsiteX0" fmla="*/ 0 w 2698750"/>
                <a:gd name="connsiteY0" fmla="*/ 3778250 h 3778250"/>
                <a:gd name="connsiteX1" fmla="*/ 222250 w 2698750"/>
                <a:gd name="connsiteY1" fmla="*/ 3727450 h 3778250"/>
                <a:gd name="connsiteX2" fmla="*/ 501650 w 2698750"/>
                <a:gd name="connsiteY2" fmla="*/ 3625850 h 3778250"/>
                <a:gd name="connsiteX3" fmla="*/ 800100 w 2698750"/>
                <a:gd name="connsiteY3" fmla="*/ 3403600 h 3778250"/>
                <a:gd name="connsiteX4" fmla="*/ 1104900 w 2698750"/>
                <a:gd name="connsiteY4" fmla="*/ 3117850 h 3778250"/>
                <a:gd name="connsiteX5" fmla="*/ 1384300 w 2698750"/>
                <a:gd name="connsiteY5" fmla="*/ 2749550 h 3778250"/>
                <a:gd name="connsiteX6" fmla="*/ 1701800 w 2698750"/>
                <a:gd name="connsiteY6" fmla="*/ 2254250 h 3778250"/>
                <a:gd name="connsiteX7" fmla="*/ 1974850 w 2698750"/>
                <a:gd name="connsiteY7" fmla="*/ 1733550 h 3778250"/>
                <a:gd name="connsiteX8" fmla="*/ 2324100 w 2698750"/>
                <a:gd name="connsiteY8" fmla="*/ 971550 h 3778250"/>
                <a:gd name="connsiteX9" fmla="*/ 2698750 w 2698750"/>
                <a:gd name="connsiteY9" fmla="*/ 0 h 3778250"/>
                <a:gd name="connsiteX10" fmla="*/ 0 w 2698750"/>
                <a:gd name="connsiteY10" fmla="*/ 12700 h 3778250"/>
                <a:gd name="connsiteX11" fmla="*/ 0 w 2698750"/>
                <a:gd name="connsiteY11" fmla="*/ 3778250 h 377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8750" h="3778250">
                  <a:moveTo>
                    <a:pt x="0" y="3778250"/>
                  </a:moveTo>
                  <a:lnTo>
                    <a:pt x="222250" y="3727450"/>
                  </a:lnTo>
                  <a:lnTo>
                    <a:pt x="501650" y="3625850"/>
                  </a:lnTo>
                  <a:lnTo>
                    <a:pt x="800100" y="3403600"/>
                  </a:lnTo>
                  <a:lnTo>
                    <a:pt x="1104900" y="3117850"/>
                  </a:lnTo>
                  <a:lnTo>
                    <a:pt x="1384300" y="2749550"/>
                  </a:lnTo>
                  <a:lnTo>
                    <a:pt x="1701800" y="2254250"/>
                  </a:lnTo>
                  <a:lnTo>
                    <a:pt x="1974850" y="1733550"/>
                  </a:lnTo>
                  <a:lnTo>
                    <a:pt x="2324100" y="971550"/>
                  </a:lnTo>
                  <a:lnTo>
                    <a:pt x="2698750" y="0"/>
                  </a:lnTo>
                  <a:lnTo>
                    <a:pt x="0" y="12700"/>
                  </a:lnTo>
                  <a:cubicBezTo>
                    <a:pt x="2117" y="1263650"/>
                    <a:pt x="4233" y="2514600"/>
                    <a:pt x="0" y="3778250"/>
                  </a:cubicBezTo>
                  <a:close/>
                </a:path>
              </a:pathLst>
            </a:custGeom>
            <a:solidFill>
              <a:srgbClr val="FFFFFF">
                <a:alpha val="61961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750"/>
                </a:spcAft>
              </a:pPr>
              <a:r>
                <a:rPr lang="en-US" sz="825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n-US" sz="825">
                <a:solidFill>
                  <a:srgbClr val="000000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" name="Freeform 12"/>
            <p:cNvSpPr>
              <a:spLocks noChangeAspect="1"/>
            </p:cNvSpPr>
            <p:nvPr/>
          </p:nvSpPr>
          <p:spPr bwMode="auto">
            <a:xfrm>
              <a:off x="1858321" y="2680684"/>
              <a:ext cx="3831008" cy="3429760"/>
            </a:xfrm>
            <a:custGeom>
              <a:avLst/>
              <a:gdLst>
                <a:gd name="T0" fmla="*/ 0 w 5402580"/>
                <a:gd name="T1" fmla="*/ 2700655 h 2781300"/>
                <a:gd name="T2" fmla="*/ 519016 w 5402580"/>
                <a:gd name="T3" fmla="*/ 2611866 h 2781300"/>
                <a:gd name="T4" fmla="*/ 1050795 w 5402580"/>
                <a:gd name="T5" fmla="*/ 2360298 h 2781300"/>
                <a:gd name="T6" fmla="*/ 1574066 w 5402580"/>
                <a:gd name="T7" fmla="*/ 1953350 h 2781300"/>
                <a:gd name="T8" fmla="*/ 2101590 w 5402580"/>
                <a:gd name="T9" fmla="*/ 1391022 h 2781300"/>
                <a:gd name="T10" fmla="*/ 2633369 w 5402580"/>
                <a:gd name="T11" fmla="*/ 658516 h 2781300"/>
                <a:gd name="T12" fmla="*/ 3016250 w 5402580"/>
                <a:gd name="T13" fmla="*/ 0 h 2781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02580"/>
                <a:gd name="T22" fmla="*/ 0 h 2781300"/>
                <a:gd name="T23" fmla="*/ 5402580 w 5402580"/>
                <a:gd name="T24" fmla="*/ 2781300 h 27813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02580" h="2781300">
                  <a:moveTo>
                    <a:pt x="0" y="2781300"/>
                  </a:moveTo>
                  <a:cubicBezTo>
                    <a:pt x="307975" y="2764790"/>
                    <a:pt x="615950" y="2748280"/>
                    <a:pt x="929640" y="2689860"/>
                  </a:cubicBezTo>
                  <a:cubicBezTo>
                    <a:pt x="1243330" y="2631440"/>
                    <a:pt x="1567180" y="2543810"/>
                    <a:pt x="1882140" y="2430780"/>
                  </a:cubicBezTo>
                  <a:cubicBezTo>
                    <a:pt x="2197100" y="2317750"/>
                    <a:pt x="2505710" y="2178050"/>
                    <a:pt x="2819400" y="2011680"/>
                  </a:cubicBezTo>
                  <a:cubicBezTo>
                    <a:pt x="3133090" y="1845310"/>
                    <a:pt x="3448050" y="1654810"/>
                    <a:pt x="3764280" y="1432560"/>
                  </a:cubicBezTo>
                  <a:cubicBezTo>
                    <a:pt x="4080510" y="1210310"/>
                    <a:pt x="4443730" y="916940"/>
                    <a:pt x="4716780" y="678180"/>
                  </a:cubicBezTo>
                  <a:cubicBezTo>
                    <a:pt x="4989830" y="439420"/>
                    <a:pt x="5207000" y="224790"/>
                    <a:pt x="5402580" y="0"/>
                  </a:cubicBezTo>
                </a:path>
              </a:pathLst>
            </a:custGeom>
            <a:noFill/>
            <a:ln w="6350">
              <a:solidFill>
                <a:srgbClr val="00B05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135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>
              <a:off x="1944737" y="4180341"/>
              <a:ext cx="2864001" cy="1921275"/>
            </a:xfrm>
            <a:custGeom>
              <a:avLst/>
              <a:gdLst>
                <a:gd name="connsiteX0" fmla="*/ 1292087 w 2234317"/>
                <a:gd name="connsiteY0" fmla="*/ 1490870 h 1498821"/>
                <a:gd name="connsiteX1" fmla="*/ 1494845 w 2234317"/>
                <a:gd name="connsiteY1" fmla="*/ 1327868 h 1498821"/>
                <a:gd name="connsiteX2" fmla="*/ 1709530 w 2234317"/>
                <a:gd name="connsiteY2" fmla="*/ 1109207 h 1498821"/>
                <a:gd name="connsiteX3" fmla="*/ 1920240 w 2234317"/>
                <a:gd name="connsiteY3" fmla="*/ 826936 h 1498821"/>
                <a:gd name="connsiteX4" fmla="*/ 2115047 w 2234317"/>
                <a:gd name="connsiteY4" fmla="*/ 496957 h 1498821"/>
                <a:gd name="connsiteX5" fmla="*/ 2214438 w 2234317"/>
                <a:gd name="connsiteY5" fmla="*/ 262393 h 1498821"/>
                <a:gd name="connsiteX6" fmla="*/ 2234317 w 2234317"/>
                <a:gd name="connsiteY6" fmla="*/ 135172 h 1498821"/>
                <a:gd name="connsiteX7" fmla="*/ 2218414 w 2234317"/>
                <a:gd name="connsiteY7" fmla="*/ 39757 h 1498821"/>
                <a:gd name="connsiteX8" fmla="*/ 2150828 w 2234317"/>
                <a:gd name="connsiteY8" fmla="*/ 0 h 1498821"/>
                <a:gd name="connsiteX9" fmla="*/ 2059388 w 2234317"/>
                <a:gd name="connsiteY9" fmla="*/ 0 h 1498821"/>
                <a:gd name="connsiteX10" fmla="*/ 1908313 w 2234317"/>
                <a:gd name="connsiteY10" fmla="*/ 55659 h 1498821"/>
                <a:gd name="connsiteX11" fmla="*/ 1741336 w 2234317"/>
                <a:gd name="connsiteY11" fmla="*/ 139148 h 1498821"/>
                <a:gd name="connsiteX12" fmla="*/ 1566407 w 2234317"/>
                <a:gd name="connsiteY12" fmla="*/ 254442 h 1498821"/>
                <a:gd name="connsiteX13" fmla="*/ 1367624 w 2234317"/>
                <a:gd name="connsiteY13" fmla="*/ 413468 h 1498821"/>
                <a:gd name="connsiteX14" fmla="*/ 1216550 w 2234317"/>
                <a:gd name="connsiteY14" fmla="*/ 552616 h 1498821"/>
                <a:gd name="connsiteX15" fmla="*/ 985962 w 2234317"/>
                <a:gd name="connsiteY15" fmla="*/ 787179 h 1498821"/>
                <a:gd name="connsiteX16" fmla="*/ 818984 w 2234317"/>
                <a:gd name="connsiteY16" fmla="*/ 1001864 h 1498821"/>
                <a:gd name="connsiteX17" fmla="*/ 596348 w 2234317"/>
                <a:gd name="connsiteY17" fmla="*/ 1208598 h 1498821"/>
                <a:gd name="connsiteX18" fmla="*/ 345882 w 2234317"/>
                <a:gd name="connsiteY18" fmla="*/ 1387503 h 1498821"/>
                <a:gd name="connsiteX19" fmla="*/ 151075 w 2234317"/>
                <a:gd name="connsiteY19" fmla="*/ 1463040 h 1498821"/>
                <a:gd name="connsiteX20" fmla="*/ 0 w 2234317"/>
                <a:gd name="connsiteY20" fmla="*/ 1498821 h 1498821"/>
                <a:gd name="connsiteX21" fmla="*/ 1292087 w 2234317"/>
                <a:gd name="connsiteY21" fmla="*/ 1490870 h 149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34317" h="1498821">
                  <a:moveTo>
                    <a:pt x="1292087" y="1490870"/>
                  </a:moveTo>
                  <a:lnTo>
                    <a:pt x="1494845" y="1327868"/>
                  </a:lnTo>
                  <a:lnTo>
                    <a:pt x="1709530" y="1109207"/>
                  </a:lnTo>
                  <a:lnTo>
                    <a:pt x="1920240" y="826936"/>
                  </a:lnTo>
                  <a:lnTo>
                    <a:pt x="2115047" y="496957"/>
                  </a:lnTo>
                  <a:lnTo>
                    <a:pt x="2214438" y="262393"/>
                  </a:lnTo>
                  <a:lnTo>
                    <a:pt x="2234317" y="135172"/>
                  </a:lnTo>
                  <a:lnTo>
                    <a:pt x="2218414" y="39757"/>
                  </a:lnTo>
                  <a:lnTo>
                    <a:pt x="2150828" y="0"/>
                  </a:lnTo>
                  <a:lnTo>
                    <a:pt x="2059388" y="0"/>
                  </a:lnTo>
                  <a:lnTo>
                    <a:pt x="1908313" y="55659"/>
                  </a:lnTo>
                  <a:lnTo>
                    <a:pt x="1741336" y="139148"/>
                  </a:lnTo>
                  <a:lnTo>
                    <a:pt x="1566407" y="254442"/>
                  </a:lnTo>
                  <a:lnTo>
                    <a:pt x="1367624" y="413468"/>
                  </a:lnTo>
                  <a:lnTo>
                    <a:pt x="1216550" y="552616"/>
                  </a:lnTo>
                  <a:lnTo>
                    <a:pt x="985962" y="787179"/>
                  </a:lnTo>
                  <a:lnTo>
                    <a:pt x="818984" y="1001864"/>
                  </a:lnTo>
                  <a:lnTo>
                    <a:pt x="596348" y="1208598"/>
                  </a:lnTo>
                  <a:lnTo>
                    <a:pt x="345882" y="1387503"/>
                  </a:lnTo>
                  <a:lnTo>
                    <a:pt x="151075" y="1463040"/>
                  </a:lnTo>
                  <a:lnTo>
                    <a:pt x="0" y="1498821"/>
                  </a:lnTo>
                  <a:lnTo>
                    <a:pt x="1292087" y="1490870"/>
                  </a:lnTo>
                  <a:close/>
                </a:path>
              </a:pathLst>
            </a:custGeom>
            <a:solidFill>
              <a:srgbClr val="33CC33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9" name="TextBox 32"/>
            <p:cNvSpPr txBox="1">
              <a:spLocks noChangeAspect="1"/>
            </p:cNvSpPr>
            <p:nvPr/>
          </p:nvSpPr>
          <p:spPr>
            <a:xfrm>
              <a:off x="5660203" y="2501540"/>
              <a:ext cx="1277915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Peak Efficiency</a:t>
              </a:r>
              <a:endParaRPr lang="en-US" sz="1500" dirty="0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756" y="2234816"/>
            <a:ext cx="1207008" cy="1492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E4475C-9EF2-6447-A48E-42BEA0BE5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FEI Provides Visual Indication of Fan-System Efficiency</a:t>
            </a:r>
          </a:p>
        </p:txBody>
      </p:sp>
    </p:spTree>
    <p:extLst>
      <p:ext uri="{BB962C8B-B14F-4D97-AF65-F5344CB8AC3E}">
        <p14:creationId xmlns:p14="http://schemas.microsoft.com/office/powerpoint/2010/main" val="87832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1F83E1D-EAA7-1B4F-8A87-ED069978A56B}"/>
              </a:ext>
            </a:extLst>
          </p:cNvPr>
          <p:cNvGrpSpPr/>
          <p:nvPr/>
        </p:nvGrpSpPr>
        <p:grpSpPr>
          <a:xfrm>
            <a:off x="365116" y="1642471"/>
            <a:ext cx="7546799" cy="5247306"/>
            <a:chOff x="968552" y="1610694"/>
            <a:chExt cx="5731343" cy="3963732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432" y="1899865"/>
              <a:ext cx="5486400" cy="343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2098344" y="3092661"/>
              <a:ext cx="2278856" cy="1689497"/>
            </a:xfrm>
            <a:custGeom>
              <a:avLst/>
              <a:gdLst>
                <a:gd name="connsiteX0" fmla="*/ 0 w 3038475"/>
                <a:gd name="connsiteY0" fmla="*/ 2252662 h 2252662"/>
                <a:gd name="connsiteX1" fmla="*/ 2552700 w 3038475"/>
                <a:gd name="connsiteY1" fmla="*/ 2243137 h 2252662"/>
                <a:gd name="connsiteX2" fmla="*/ 2805112 w 3038475"/>
                <a:gd name="connsiteY2" fmla="*/ 1733550 h 2252662"/>
                <a:gd name="connsiteX3" fmla="*/ 2952750 w 3038475"/>
                <a:gd name="connsiteY3" fmla="*/ 1338262 h 2252662"/>
                <a:gd name="connsiteX4" fmla="*/ 3038475 w 3038475"/>
                <a:gd name="connsiteY4" fmla="*/ 881062 h 2252662"/>
                <a:gd name="connsiteX5" fmla="*/ 2981325 w 3038475"/>
                <a:gd name="connsiteY5" fmla="*/ 371475 h 2252662"/>
                <a:gd name="connsiteX6" fmla="*/ 2928937 w 3038475"/>
                <a:gd name="connsiteY6" fmla="*/ 128587 h 2252662"/>
                <a:gd name="connsiteX7" fmla="*/ 2852737 w 3038475"/>
                <a:gd name="connsiteY7" fmla="*/ 14287 h 2252662"/>
                <a:gd name="connsiteX8" fmla="*/ 2805112 w 3038475"/>
                <a:gd name="connsiteY8" fmla="*/ 0 h 2252662"/>
                <a:gd name="connsiteX9" fmla="*/ 2714625 w 3038475"/>
                <a:gd name="connsiteY9" fmla="*/ 0 h 2252662"/>
                <a:gd name="connsiteX10" fmla="*/ 2571750 w 3038475"/>
                <a:gd name="connsiteY10" fmla="*/ 47625 h 2252662"/>
                <a:gd name="connsiteX11" fmla="*/ 2252662 w 3038475"/>
                <a:gd name="connsiteY11" fmla="*/ 190500 h 2252662"/>
                <a:gd name="connsiteX12" fmla="*/ 1762125 w 3038475"/>
                <a:gd name="connsiteY12" fmla="*/ 447675 h 2252662"/>
                <a:gd name="connsiteX13" fmla="*/ 1871662 w 3038475"/>
                <a:gd name="connsiteY13" fmla="*/ 752475 h 2252662"/>
                <a:gd name="connsiteX14" fmla="*/ 1714500 w 3038475"/>
                <a:gd name="connsiteY14" fmla="*/ 1014412 h 2252662"/>
                <a:gd name="connsiteX15" fmla="*/ 1457325 w 3038475"/>
                <a:gd name="connsiteY15" fmla="*/ 1343025 h 2252662"/>
                <a:gd name="connsiteX16" fmla="*/ 1181100 w 3038475"/>
                <a:gd name="connsiteY16" fmla="*/ 1633537 h 2252662"/>
                <a:gd name="connsiteX17" fmla="*/ 881062 w 3038475"/>
                <a:gd name="connsiteY17" fmla="*/ 1900237 h 2252662"/>
                <a:gd name="connsiteX18" fmla="*/ 604837 w 3038475"/>
                <a:gd name="connsiteY18" fmla="*/ 2071687 h 2252662"/>
                <a:gd name="connsiteX19" fmla="*/ 357187 w 3038475"/>
                <a:gd name="connsiteY19" fmla="*/ 2176462 h 2252662"/>
                <a:gd name="connsiteX20" fmla="*/ 152400 w 3038475"/>
                <a:gd name="connsiteY20" fmla="*/ 2224087 h 2252662"/>
                <a:gd name="connsiteX21" fmla="*/ 0 w 3038475"/>
                <a:gd name="connsiteY21" fmla="*/ 2252662 h 2252662"/>
                <a:gd name="connsiteX0" fmla="*/ 0 w 3038475"/>
                <a:gd name="connsiteY0" fmla="*/ 2252662 h 2252662"/>
                <a:gd name="connsiteX1" fmla="*/ 2552700 w 3038475"/>
                <a:gd name="connsiteY1" fmla="*/ 2243137 h 2252662"/>
                <a:gd name="connsiteX2" fmla="*/ 2805112 w 3038475"/>
                <a:gd name="connsiteY2" fmla="*/ 1733550 h 2252662"/>
                <a:gd name="connsiteX3" fmla="*/ 2952750 w 3038475"/>
                <a:gd name="connsiteY3" fmla="*/ 1338262 h 2252662"/>
                <a:gd name="connsiteX4" fmla="*/ 3038475 w 3038475"/>
                <a:gd name="connsiteY4" fmla="*/ 881062 h 2252662"/>
                <a:gd name="connsiteX5" fmla="*/ 2981325 w 3038475"/>
                <a:gd name="connsiteY5" fmla="*/ 371475 h 2252662"/>
                <a:gd name="connsiteX6" fmla="*/ 2928937 w 3038475"/>
                <a:gd name="connsiteY6" fmla="*/ 128587 h 2252662"/>
                <a:gd name="connsiteX7" fmla="*/ 2852737 w 3038475"/>
                <a:gd name="connsiteY7" fmla="*/ 14287 h 2252662"/>
                <a:gd name="connsiteX8" fmla="*/ 2805112 w 3038475"/>
                <a:gd name="connsiteY8" fmla="*/ 0 h 2252662"/>
                <a:gd name="connsiteX9" fmla="*/ 2714625 w 3038475"/>
                <a:gd name="connsiteY9" fmla="*/ 0 h 2252662"/>
                <a:gd name="connsiteX10" fmla="*/ 2571750 w 3038475"/>
                <a:gd name="connsiteY10" fmla="*/ 47625 h 2252662"/>
                <a:gd name="connsiteX11" fmla="*/ 2252662 w 3038475"/>
                <a:gd name="connsiteY11" fmla="*/ 190500 h 2252662"/>
                <a:gd name="connsiteX12" fmla="*/ 2066925 w 3038475"/>
                <a:gd name="connsiteY12" fmla="*/ 476250 h 2252662"/>
                <a:gd name="connsiteX13" fmla="*/ 1871662 w 3038475"/>
                <a:gd name="connsiteY13" fmla="*/ 752475 h 2252662"/>
                <a:gd name="connsiteX14" fmla="*/ 1714500 w 3038475"/>
                <a:gd name="connsiteY14" fmla="*/ 1014412 h 2252662"/>
                <a:gd name="connsiteX15" fmla="*/ 1457325 w 3038475"/>
                <a:gd name="connsiteY15" fmla="*/ 1343025 h 2252662"/>
                <a:gd name="connsiteX16" fmla="*/ 1181100 w 3038475"/>
                <a:gd name="connsiteY16" fmla="*/ 1633537 h 2252662"/>
                <a:gd name="connsiteX17" fmla="*/ 881062 w 3038475"/>
                <a:gd name="connsiteY17" fmla="*/ 1900237 h 2252662"/>
                <a:gd name="connsiteX18" fmla="*/ 604837 w 3038475"/>
                <a:gd name="connsiteY18" fmla="*/ 2071687 h 2252662"/>
                <a:gd name="connsiteX19" fmla="*/ 357187 w 3038475"/>
                <a:gd name="connsiteY19" fmla="*/ 2176462 h 2252662"/>
                <a:gd name="connsiteX20" fmla="*/ 152400 w 3038475"/>
                <a:gd name="connsiteY20" fmla="*/ 2224087 h 2252662"/>
                <a:gd name="connsiteX21" fmla="*/ 0 w 3038475"/>
                <a:gd name="connsiteY21" fmla="*/ 2252662 h 2252662"/>
                <a:gd name="connsiteX0" fmla="*/ 0 w 3038475"/>
                <a:gd name="connsiteY0" fmla="*/ 2252662 h 2252662"/>
                <a:gd name="connsiteX1" fmla="*/ 2552700 w 3038475"/>
                <a:gd name="connsiteY1" fmla="*/ 2243137 h 2252662"/>
                <a:gd name="connsiteX2" fmla="*/ 2805112 w 3038475"/>
                <a:gd name="connsiteY2" fmla="*/ 1733550 h 2252662"/>
                <a:gd name="connsiteX3" fmla="*/ 2952750 w 3038475"/>
                <a:gd name="connsiteY3" fmla="*/ 1338262 h 2252662"/>
                <a:gd name="connsiteX4" fmla="*/ 3038475 w 3038475"/>
                <a:gd name="connsiteY4" fmla="*/ 881062 h 2252662"/>
                <a:gd name="connsiteX5" fmla="*/ 2981325 w 3038475"/>
                <a:gd name="connsiteY5" fmla="*/ 371475 h 2252662"/>
                <a:gd name="connsiteX6" fmla="*/ 2928937 w 3038475"/>
                <a:gd name="connsiteY6" fmla="*/ 128587 h 2252662"/>
                <a:gd name="connsiteX7" fmla="*/ 2852737 w 3038475"/>
                <a:gd name="connsiteY7" fmla="*/ 14287 h 2252662"/>
                <a:gd name="connsiteX8" fmla="*/ 2805112 w 3038475"/>
                <a:gd name="connsiteY8" fmla="*/ 0 h 2252662"/>
                <a:gd name="connsiteX9" fmla="*/ 2714625 w 3038475"/>
                <a:gd name="connsiteY9" fmla="*/ 0 h 2252662"/>
                <a:gd name="connsiteX10" fmla="*/ 2571750 w 3038475"/>
                <a:gd name="connsiteY10" fmla="*/ 47625 h 2252662"/>
                <a:gd name="connsiteX11" fmla="*/ 2181225 w 3038475"/>
                <a:gd name="connsiteY11" fmla="*/ 261937 h 2252662"/>
                <a:gd name="connsiteX12" fmla="*/ 2066925 w 3038475"/>
                <a:gd name="connsiteY12" fmla="*/ 476250 h 2252662"/>
                <a:gd name="connsiteX13" fmla="*/ 1871662 w 3038475"/>
                <a:gd name="connsiteY13" fmla="*/ 752475 h 2252662"/>
                <a:gd name="connsiteX14" fmla="*/ 1714500 w 3038475"/>
                <a:gd name="connsiteY14" fmla="*/ 1014412 h 2252662"/>
                <a:gd name="connsiteX15" fmla="*/ 1457325 w 3038475"/>
                <a:gd name="connsiteY15" fmla="*/ 1343025 h 2252662"/>
                <a:gd name="connsiteX16" fmla="*/ 1181100 w 3038475"/>
                <a:gd name="connsiteY16" fmla="*/ 1633537 h 2252662"/>
                <a:gd name="connsiteX17" fmla="*/ 881062 w 3038475"/>
                <a:gd name="connsiteY17" fmla="*/ 1900237 h 2252662"/>
                <a:gd name="connsiteX18" fmla="*/ 604837 w 3038475"/>
                <a:gd name="connsiteY18" fmla="*/ 2071687 h 2252662"/>
                <a:gd name="connsiteX19" fmla="*/ 357187 w 3038475"/>
                <a:gd name="connsiteY19" fmla="*/ 2176462 h 2252662"/>
                <a:gd name="connsiteX20" fmla="*/ 152400 w 3038475"/>
                <a:gd name="connsiteY20" fmla="*/ 2224087 h 2252662"/>
                <a:gd name="connsiteX21" fmla="*/ 0 w 3038475"/>
                <a:gd name="connsiteY21" fmla="*/ 2252662 h 2252662"/>
                <a:gd name="connsiteX0" fmla="*/ 0 w 3038475"/>
                <a:gd name="connsiteY0" fmla="*/ 2252662 h 2252662"/>
                <a:gd name="connsiteX1" fmla="*/ 2552700 w 3038475"/>
                <a:gd name="connsiteY1" fmla="*/ 2243137 h 2252662"/>
                <a:gd name="connsiteX2" fmla="*/ 2805112 w 3038475"/>
                <a:gd name="connsiteY2" fmla="*/ 1733550 h 2252662"/>
                <a:gd name="connsiteX3" fmla="*/ 2967038 w 3038475"/>
                <a:gd name="connsiteY3" fmla="*/ 1333499 h 2252662"/>
                <a:gd name="connsiteX4" fmla="*/ 3038475 w 3038475"/>
                <a:gd name="connsiteY4" fmla="*/ 881062 h 2252662"/>
                <a:gd name="connsiteX5" fmla="*/ 2981325 w 3038475"/>
                <a:gd name="connsiteY5" fmla="*/ 371475 h 2252662"/>
                <a:gd name="connsiteX6" fmla="*/ 2928937 w 3038475"/>
                <a:gd name="connsiteY6" fmla="*/ 128587 h 2252662"/>
                <a:gd name="connsiteX7" fmla="*/ 2852737 w 3038475"/>
                <a:gd name="connsiteY7" fmla="*/ 14287 h 2252662"/>
                <a:gd name="connsiteX8" fmla="*/ 2805112 w 3038475"/>
                <a:gd name="connsiteY8" fmla="*/ 0 h 2252662"/>
                <a:gd name="connsiteX9" fmla="*/ 2714625 w 3038475"/>
                <a:gd name="connsiteY9" fmla="*/ 0 h 2252662"/>
                <a:gd name="connsiteX10" fmla="*/ 2571750 w 3038475"/>
                <a:gd name="connsiteY10" fmla="*/ 47625 h 2252662"/>
                <a:gd name="connsiteX11" fmla="*/ 2181225 w 3038475"/>
                <a:gd name="connsiteY11" fmla="*/ 261937 h 2252662"/>
                <a:gd name="connsiteX12" fmla="*/ 2066925 w 3038475"/>
                <a:gd name="connsiteY12" fmla="*/ 476250 h 2252662"/>
                <a:gd name="connsiteX13" fmla="*/ 1871662 w 3038475"/>
                <a:gd name="connsiteY13" fmla="*/ 752475 h 2252662"/>
                <a:gd name="connsiteX14" fmla="*/ 1714500 w 3038475"/>
                <a:gd name="connsiteY14" fmla="*/ 1014412 h 2252662"/>
                <a:gd name="connsiteX15" fmla="*/ 1457325 w 3038475"/>
                <a:gd name="connsiteY15" fmla="*/ 1343025 h 2252662"/>
                <a:gd name="connsiteX16" fmla="*/ 1181100 w 3038475"/>
                <a:gd name="connsiteY16" fmla="*/ 1633537 h 2252662"/>
                <a:gd name="connsiteX17" fmla="*/ 881062 w 3038475"/>
                <a:gd name="connsiteY17" fmla="*/ 1900237 h 2252662"/>
                <a:gd name="connsiteX18" fmla="*/ 604837 w 3038475"/>
                <a:gd name="connsiteY18" fmla="*/ 2071687 h 2252662"/>
                <a:gd name="connsiteX19" fmla="*/ 357187 w 3038475"/>
                <a:gd name="connsiteY19" fmla="*/ 2176462 h 2252662"/>
                <a:gd name="connsiteX20" fmla="*/ 152400 w 3038475"/>
                <a:gd name="connsiteY20" fmla="*/ 2224087 h 2252662"/>
                <a:gd name="connsiteX21" fmla="*/ 0 w 3038475"/>
                <a:gd name="connsiteY21" fmla="*/ 2252662 h 2252662"/>
                <a:gd name="connsiteX0" fmla="*/ 0 w 3038475"/>
                <a:gd name="connsiteY0" fmla="*/ 2252662 h 2252662"/>
                <a:gd name="connsiteX1" fmla="*/ 2552700 w 3038475"/>
                <a:gd name="connsiteY1" fmla="*/ 2243137 h 2252662"/>
                <a:gd name="connsiteX2" fmla="*/ 2805112 w 3038475"/>
                <a:gd name="connsiteY2" fmla="*/ 1733550 h 2252662"/>
                <a:gd name="connsiteX3" fmla="*/ 2967038 w 3038475"/>
                <a:gd name="connsiteY3" fmla="*/ 1333499 h 2252662"/>
                <a:gd name="connsiteX4" fmla="*/ 3038475 w 3038475"/>
                <a:gd name="connsiteY4" fmla="*/ 762000 h 2252662"/>
                <a:gd name="connsiteX5" fmla="*/ 2981325 w 3038475"/>
                <a:gd name="connsiteY5" fmla="*/ 371475 h 2252662"/>
                <a:gd name="connsiteX6" fmla="*/ 2928937 w 3038475"/>
                <a:gd name="connsiteY6" fmla="*/ 128587 h 2252662"/>
                <a:gd name="connsiteX7" fmla="*/ 2852737 w 3038475"/>
                <a:gd name="connsiteY7" fmla="*/ 14287 h 2252662"/>
                <a:gd name="connsiteX8" fmla="*/ 2805112 w 3038475"/>
                <a:gd name="connsiteY8" fmla="*/ 0 h 2252662"/>
                <a:gd name="connsiteX9" fmla="*/ 2714625 w 3038475"/>
                <a:gd name="connsiteY9" fmla="*/ 0 h 2252662"/>
                <a:gd name="connsiteX10" fmla="*/ 2571750 w 3038475"/>
                <a:gd name="connsiteY10" fmla="*/ 47625 h 2252662"/>
                <a:gd name="connsiteX11" fmla="*/ 2181225 w 3038475"/>
                <a:gd name="connsiteY11" fmla="*/ 261937 h 2252662"/>
                <a:gd name="connsiteX12" fmla="*/ 2066925 w 3038475"/>
                <a:gd name="connsiteY12" fmla="*/ 476250 h 2252662"/>
                <a:gd name="connsiteX13" fmla="*/ 1871662 w 3038475"/>
                <a:gd name="connsiteY13" fmla="*/ 752475 h 2252662"/>
                <a:gd name="connsiteX14" fmla="*/ 1714500 w 3038475"/>
                <a:gd name="connsiteY14" fmla="*/ 1014412 h 2252662"/>
                <a:gd name="connsiteX15" fmla="*/ 1457325 w 3038475"/>
                <a:gd name="connsiteY15" fmla="*/ 1343025 h 2252662"/>
                <a:gd name="connsiteX16" fmla="*/ 1181100 w 3038475"/>
                <a:gd name="connsiteY16" fmla="*/ 1633537 h 2252662"/>
                <a:gd name="connsiteX17" fmla="*/ 881062 w 3038475"/>
                <a:gd name="connsiteY17" fmla="*/ 1900237 h 2252662"/>
                <a:gd name="connsiteX18" fmla="*/ 604837 w 3038475"/>
                <a:gd name="connsiteY18" fmla="*/ 2071687 h 2252662"/>
                <a:gd name="connsiteX19" fmla="*/ 357187 w 3038475"/>
                <a:gd name="connsiteY19" fmla="*/ 2176462 h 2252662"/>
                <a:gd name="connsiteX20" fmla="*/ 152400 w 3038475"/>
                <a:gd name="connsiteY20" fmla="*/ 2224087 h 2252662"/>
                <a:gd name="connsiteX21" fmla="*/ 0 w 3038475"/>
                <a:gd name="connsiteY21" fmla="*/ 2252662 h 2252662"/>
                <a:gd name="connsiteX0" fmla="*/ 0 w 3038475"/>
                <a:gd name="connsiteY0" fmla="*/ 2252662 h 2252662"/>
                <a:gd name="connsiteX1" fmla="*/ 2552700 w 3038475"/>
                <a:gd name="connsiteY1" fmla="*/ 2243137 h 2252662"/>
                <a:gd name="connsiteX2" fmla="*/ 2805112 w 3038475"/>
                <a:gd name="connsiteY2" fmla="*/ 1733550 h 2252662"/>
                <a:gd name="connsiteX3" fmla="*/ 2967038 w 3038475"/>
                <a:gd name="connsiteY3" fmla="*/ 1333499 h 2252662"/>
                <a:gd name="connsiteX4" fmla="*/ 3038475 w 3038475"/>
                <a:gd name="connsiteY4" fmla="*/ 762000 h 2252662"/>
                <a:gd name="connsiteX5" fmla="*/ 2981325 w 3038475"/>
                <a:gd name="connsiteY5" fmla="*/ 371475 h 2252662"/>
                <a:gd name="connsiteX6" fmla="*/ 2928937 w 3038475"/>
                <a:gd name="connsiteY6" fmla="*/ 128587 h 2252662"/>
                <a:gd name="connsiteX7" fmla="*/ 2852737 w 3038475"/>
                <a:gd name="connsiteY7" fmla="*/ 14287 h 2252662"/>
                <a:gd name="connsiteX8" fmla="*/ 2805112 w 3038475"/>
                <a:gd name="connsiteY8" fmla="*/ 0 h 2252662"/>
                <a:gd name="connsiteX9" fmla="*/ 2714625 w 3038475"/>
                <a:gd name="connsiteY9" fmla="*/ 0 h 2252662"/>
                <a:gd name="connsiteX10" fmla="*/ 2571750 w 3038475"/>
                <a:gd name="connsiteY10" fmla="*/ 47625 h 2252662"/>
                <a:gd name="connsiteX11" fmla="*/ 2181225 w 3038475"/>
                <a:gd name="connsiteY11" fmla="*/ 261937 h 2252662"/>
                <a:gd name="connsiteX12" fmla="*/ 2066925 w 3038475"/>
                <a:gd name="connsiteY12" fmla="*/ 476250 h 2252662"/>
                <a:gd name="connsiteX13" fmla="*/ 1871662 w 3038475"/>
                <a:gd name="connsiteY13" fmla="*/ 752475 h 2252662"/>
                <a:gd name="connsiteX14" fmla="*/ 1714500 w 3038475"/>
                <a:gd name="connsiteY14" fmla="*/ 1014412 h 2252662"/>
                <a:gd name="connsiteX15" fmla="*/ 1457325 w 3038475"/>
                <a:gd name="connsiteY15" fmla="*/ 1343025 h 2252662"/>
                <a:gd name="connsiteX16" fmla="*/ 1181100 w 3038475"/>
                <a:gd name="connsiteY16" fmla="*/ 1633537 h 2252662"/>
                <a:gd name="connsiteX17" fmla="*/ 881062 w 3038475"/>
                <a:gd name="connsiteY17" fmla="*/ 1900237 h 2252662"/>
                <a:gd name="connsiteX18" fmla="*/ 604837 w 3038475"/>
                <a:gd name="connsiteY18" fmla="*/ 2071687 h 2252662"/>
                <a:gd name="connsiteX19" fmla="*/ 357187 w 3038475"/>
                <a:gd name="connsiteY19" fmla="*/ 2176462 h 2252662"/>
                <a:gd name="connsiteX20" fmla="*/ 152400 w 3038475"/>
                <a:gd name="connsiteY20" fmla="*/ 2224087 h 2252662"/>
                <a:gd name="connsiteX21" fmla="*/ 0 w 3038475"/>
                <a:gd name="connsiteY21" fmla="*/ 2252662 h 2252662"/>
                <a:gd name="connsiteX0" fmla="*/ 0 w 3038475"/>
                <a:gd name="connsiteY0" fmla="*/ 2252662 h 2252662"/>
                <a:gd name="connsiteX1" fmla="*/ 2552700 w 3038475"/>
                <a:gd name="connsiteY1" fmla="*/ 2243137 h 2252662"/>
                <a:gd name="connsiteX2" fmla="*/ 2805112 w 3038475"/>
                <a:gd name="connsiteY2" fmla="*/ 1733550 h 2252662"/>
                <a:gd name="connsiteX3" fmla="*/ 2967038 w 3038475"/>
                <a:gd name="connsiteY3" fmla="*/ 1333499 h 2252662"/>
                <a:gd name="connsiteX4" fmla="*/ 3038475 w 3038475"/>
                <a:gd name="connsiteY4" fmla="*/ 762000 h 2252662"/>
                <a:gd name="connsiteX5" fmla="*/ 2981325 w 3038475"/>
                <a:gd name="connsiteY5" fmla="*/ 371475 h 2252662"/>
                <a:gd name="connsiteX6" fmla="*/ 2928937 w 3038475"/>
                <a:gd name="connsiteY6" fmla="*/ 128587 h 2252662"/>
                <a:gd name="connsiteX7" fmla="*/ 2852737 w 3038475"/>
                <a:gd name="connsiteY7" fmla="*/ 14287 h 2252662"/>
                <a:gd name="connsiteX8" fmla="*/ 2805112 w 3038475"/>
                <a:gd name="connsiteY8" fmla="*/ 0 h 2252662"/>
                <a:gd name="connsiteX9" fmla="*/ 2714625 w 3038475"/>
                <a:gd name="connsiteY9" fmla="*/ 0 h 2252662"/>
                <a:gd name="connsiteX10" fmla="*/ 2571750 w 3038475"/>
                <a:gd name="connsiteY10" fmla="*/ 47625 h 2252662"/>
                <a:gd name="connsiteX11" fmla="*/ 2181225 w 3038475"/>
                <a:gd name="connsiteY11" fmla="*/ 261937 h 2252662"/>
                <a:gd name="connsiteX12" fmla="*/ 2066925 w 3038475"/>
                <a:gd name="connsiteY12" fmla="*/ 476250 h 2252662"/>
                <a:gd name="connsiteX13" fmla="*/ 1871662 w 3038475"/>
                <a:gd name="connsiteY13" fmla="*/ 752475 h 2252662"/>
                <a:gd name="connsiteX14" fmla="*/ 1714500 w 3038475"/>
                <a:gd name="connsiteY14" fmla="*/ 1014412 h 2252662"/>
                <a:gd name="connsiteX15" fmla="*/ 1457325 w 3038475"/>
                <a:gd name="connsiteY15" fmla="*/ 1343025 h 2252662"/>
                <a:gd name="connsiteX16" fmla="*/ 1181100 w 3038475"/>
                <a:gd name="connsiteY16" fmla="*/ 1633537 h 2252662"/>
                <a:gd name="connsiteX17" fmla="*/ 881062 w 3038475"/>
                <a:gd name="connsiteY17" fmla="*/ 1900237 h 2252662"/>
                <a:gd name="connsiteX18" fmla="*/ 604837 w 3038475"/>
                <a:gd name="connsiteY18" fmla="*/ 2071687 h 2252662"/>
                <a:gd name="connsiteX19" fmla="*/ 357187 w 3038475"/>
                <a:gd name="connsiteY19" fmla="*/ 2176462 h 2252662"/>
                <a:gd name="connsiteX20" fmla="*/ 152400 w 3038475"/>
                <a:gd name="connsiteY20" fmla="*/ 2224087 h 2252662"/>
                <a:gd name="connsiteX21" fmla="*/ 0 w 3038475"/>
                <a:gd name="connsiteY21" fmla="*/ 2252662 h 2252662"/>
                <a:gd name="connsiteX0" fmla="*/ 0 w 3038475"/>
                <a:gd name="connsiteY0" fmla="*/ 2252662 h 2252662"/>
                <a:gd name="connsiteX1" fmla="*/ 2552700 w 3038475"/>
                <a:gd name="connsiteY1" fmla="*/ 2243137 h 2252662"/>
                <a:gd name="connsiteX2" fmla="*/ 2805112 w 3038475"/>
                <a:gd name="connsiteY2" fmla="*/ 1733550 h 2252662"/>
                <a:gd name="connsiteX3" fmla="*/ 2967038 w 3038475"/>
                <a:gd name="connsiteY3" fmla="*/ 1333499 h 2252662"/>
                <a:gd name="connsiteX4" fmla="*/ 3038475 w 3038475"/>
                <a:gd name="connsiteY4" fmla="*/ 762000 h 2252662"/>
                <a:gd name="connsiteX5" fmla="*/ 2995612 w 3038475"/>
                <a:gd name="connsiteY5" fmla="*/ 371475 h 2252662"/>
                <a:gd name="connsiteX6" fmla="*/ 2928937 w 3038475"/>
                <a:gd name="connsiteY6" fmla="*/ 128587 h 2252662"/>
                <a:gd name="connsiteX7" fmla="*/ 2852737 w 3038475"/>
                <a:gd name="connsiteY7" fmla="*/ 14287 h 2252662"/>
                <a:gd name="connsiteX8" fmla="*/ 2805112 w 3038475"/>
                <a:gd name="connsiteY8" fmla="*/ 0 h 2252662"/>
                <a:gd name="connsiteX9" fmla="*/ 2714625 w 3038475"/>
                <a:gd name="connsiteY9" fmla="*/ 0 h 2252662"/>
                <a:gd name="connsiteX10" fmla="*/ 2571750 w 3038475"/>
                <a:gd name="connsiteY10" fmla="*/ 47625 h 2252662"/>
                <a:gd name="connsiteX11" fmla="*/ 2181225 w 3038475"/>
                <a:gd name="connsiteY11" fmla="*/ 261937 h 2252662"/>
                <a:gd name="connsiteX12" fmla="*/ 2066925 w 3038475"/>
                <a:gd name="connsiteY12" fmla="*/ 476250 h 2252662"/>
                <a:gd name="connsiteX13" fmla="*/ 1871662 w 3038475"/>
                <a:gd name="connsiteY13" fmla="*/ 752475 h 2252662"/>
                <a:gd name="connsiteX14" fmla="*/ 1714500 w 3038475"/>
                <a:gd name="connsiteY14" fmla="*/ 1014412 h 2252662"/>
                <a:gd name="connsiteX15" fmla="*/ 1457325 w 3038475"/>
                <a:gd name="connsiteY15" fmla="*/ 1343025 h 2252662"/>
                <a:gd name="connsiteX16" fmla="*/ 1181100 w 3038475"/>
                <a:gd name="connsiteY16" fmla="*/ 1633537 h 2252662"/>
                <a:gd name="connsiteX17" fmla="*/ 881062 w 3038475"/>
                <a:gd name="connsiteY17" fmla="*/ 1900237 h 2252662"/>
                <a:gd name="connsiteX18" fmla="*/ 604837 w 3038475"/>
                <a:gd name="connsiteY18" fmla="*/ 2071687 h 2252662"/>
                <a:gd name="connsiteX19" fmla="*/ 357187 w 3038475"/>
                <a:gd name="connsiteY19" fmla="*/ 2176462 h 2252662"/>
                <a:gd name="connsiteX20" fmla="*/ 152400 w 3038475"/>
                <a:gd name="connsiteY20" fmla="*/ 2224087 h 2252662"/>
                <a:gd name="connsiteX21" fmla="*/ 0 w 3038475"/>
                <a:gd name="connsiteY21" fmla="*/ 2252662 h 225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38475" h="2252662">
                  <a:moveTo>
                    <a:pt x="0" y="2252662"/>
                  </a:moveTo>
                  <a:lnTo>
                    <a:pt x="2552700" y="2243137"/>
                  </a:lnTo>
                  <a:lnTo>
                    <a:pt x="2805112" y="1733550"/>
                  </a:lnTo>
                  <a:lnTo>
                    <a:pt x="2967038" y="1333499"/>
                  </a:lnTo>
                  <a:cubicBezTo>
                    <a:pt x="2990850" y="1142999"/>
                    <a:pt x="3024188" y="966787"/>
                    <a:pt x="3038475" y="762000"/>
                  </a:cubicBezTo>
                  <a:cubicBezTo>
                    <a:pt x="3033712" y="593725"/>
                    <a:pt x="3014662" y="501650"/>
                    <a:pt x="2995612" y="371475"/>
                  </a:cubicBezTo>
                  <a:lnTo>
                    <a:pt x="2928937" y="128587"/>
                  </a:lnTo>
                  <a:lnTo>
                    <a:pt x="2852737" y="14287"/>
                  </a:lnTo>
                  <a:lnTo>
                    <a:pt x="2805112" y="0"/>
                  </a:lnTo>
                  <a:lnTo>
                    <a:pt x="2714625" y="0"/>
                  </a:lnTo>
                  <a:lnTo>
                    <a:pt x="2571750" y="47625"/>
                  </a:lnTo>
                  <a:lnTo>
                    <a:pt x="2181225" y="261937"/>
                  </a:lnTo>
                  <a:lnTo>
                    <a:pt x="2066925" y="476250"/>
                  </a:lnTo>
                  <a:lnTo>
                    <a:pt x="1871662" y="752475"/>
                  </a:lnTo>
                  <a:lnTo>
                    <a:pt x="1714500" y="1014412"/>
                  </a:lnTo>
                  <a:lnTo>
                    <a:pt x="1457325" y="1343025"/>
                  </a:lnTo>
                  <a:lnTo>
                    <a:pt x="1181100" y="1633537"/>
                  </a:lnTo>
                  <a:lnTo>
                    <a:pt x="881062" y="1900237"/>
                  </a:lnTo>
                  <a:lnTo>
                    <a:pt x="604837" y="2071687"/>
                  </a:lnTo>
                  <a:lnTo>
                    <a:pt x="357187" y="2176462"/>
                  </a:lnTo>
                  <a:lnTo>
                    <a:pt x="152400" y="2224087"/>
                  </a:lnTo>
                  <a:lnTo>
                    <a:pt x="0" y="2252662"/>
                  </a:lnTo>
                  <a:close/>
                </a:path>
              </a:pathLst>
            </a:cu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23399" y="1610694"/>
              <a:ext cx="2147207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/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Reduced max RPM eliminates</a:t>
              </a:r>
            </a:p>
            <a:p>
              <a:pPr algn="r"/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 8% of fan selections and</a:t>
              </a:r>
            </a:p>
            <a:p>
              <a:pPr algn="r"/>
              <a:r>
                <a:rPr lang="en-US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 15% of connected load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898575" y="2673920"/>
              <a:ext cx="2007394" cy="2100263"/>
            </a:xfrm>
            <a:custGeom>
              <a:avLst/>
              <a:gdLst>
                <a:gd name="connsiteX0" fmla="*/ 2300287 w 2676525"/>
                <a:gd name="connsiteY0" fmla="*/ 2795588 h 2800350"/>
                <a:gd name="connsiteX1" fmla="*/ 2676525 w 2676525"/>
                <a:gd name="connsiteY1" fmla="*/ 2800350 h 2800350"/>
                <a:gd name="connsiteX2" fmla="*/ 2605087 w 2676525"/>
                <a:gd name="connsiteY2" fmla="*/ 2619375 h 2800350"/>
                <a:gd name="connsiteX3" fmla="*/ 2405062 w 2676525"/>
                <a:gd name="connsiteY3" fmla="*/ 2286000 h 2800350"/>
                <a:gd name="connsiteX4" fmla="*/ 2224087 w 2676525"/>
                <a:gd name="connsiteY4" fmla="*/ 2019300 h 2800350"/>
                <a:gd name="connsiteX5" fmla="*/ 2057400 w 2676525"/>
                <a:gd name="connsiteY5" fmla="*/ 1762125 h 2800350"/>
                <a:gd name="connsiteX6" fmla="*/ 1804987 w 2676525"/>
                <a:gd name="connsiteY6" fmla="*/ 1343025 h 2800350"/>
                <a:gd name="connsiteX7" fmla="*/ 1547812 w 2676525"/>
                <a:gd name="connsiteY7" fmla="*/ 990600 h 2800350"/>
                <a:gd name="connsiteX8" fmla="*/ 1233487 w 2676525"/>
                <a:gd name="connsiteY8" fmla="*/ 647700 h 2800350"/>
                <a:gd name="connsiteX9" fmla="*/ 895350 w 2676525"/>
                <a:gd name="connsiteY9" fmla="*/ 333375 h 2800350"/>
                <a:gd name="connsiteX10" fmla="*/ 695325 w 2676525"/>
                <a:gd name="connsiteY10" fmla="*/ 180975 h 2800350"/>
                <a:gd name="connsiteX11" fmla="*/ 547687 w 2676525"/>
                <a:gd name="connsiteY11" fmla="*/ 95250 h 2800350"/>
                <a:gd name="connsiteX12" fmla="*/ 381000 w 2676525"/>
                <a:gd name="connsiteY12" fmla="*/ 38100 h 2800350"/>
                <a:gd name="connsiteX13" fmla="*/ 204787 w 2676525"/>
                <a:gd name="connsiteY13" fmla="*/ 0 h 2800350"/>
                <a:gd name="connsiteX14" fmla="*/ 0 w 2676525"/>
                <a:gd name="connsiteY14" fmla="*/ 409575 h 2800350"/>
                <a:gd name="connsiteX15" fmla="*/ 209550 w 2676525"/>
                <a:gd name="connsiteY15" fmla="*/ 447675 h 2800350"/>
                <a:gd name="connsiteX16" fmla="*/ 381000 w 2676525"/>
                <a:gd name="connsiteY16" fmla="*/ 533400 h 2800350"/>
                <a:gd name="connsiteX17" fmla="*/ 609600 w 2676525"/>
                <a:gd name="connsiteY17" fmla="*/ 676275 h 2800350"/>
                <a:gd name="connsiteX18" fmla="*/ 862012 w 2676525"/>
                <a:gd name="connsiteY18" fmla="*/ 890588 h 2800350"/>
                <a:gd name="connsiteX19" fmla="*/ 1123950 w 2676525"/>
                <a:gd name="connsiteY19" fmla="*/ 1143000 h 2800350"/>
                <a:gd name="connsiteX20" fmla="*/ 1476375 w 2676525"/>
                <a:gd name="connsiteY20" fmla="*/ 1566863 h 2800350"/>
                <a:gd name="connsiteX21" fmla="*/ 1704975 w 2676525"/>
                <a:gd name="connsiteY21" fmla="*/ 1928813 h 2800350"/>
                <a:gd name="connsiteX22" fmla="*/ 2000250 w 2676525"/>
                <a:gd name="connsiteY22" fmla="*/ 2319338 h 2800350"/>
                <a:gd name="connsiteX23" fmla="*/ 2228850 w 2676525"/>
                <a:gd name="connsiteY23" fmla="*/ 2681288 h 2800350"/>
                <a:gd name="connsiteX24" fmla="*/ 2300287 w 2676525"/>
                <a:gd name="connsiteY24" fmla="*/ 2795588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76525" h="2800350">
                  <a:moveTo>
                    <a:pt x="2300287" y="2795588"/>
                  </a:moveTo>
                  <a:lnTo>
                    <a:pt x="2676525" y="2800350"/>
                  </a:lnTo>
                  <a:lnTo>
                    <a:pt x="2605087" y="2619375"/>
                  </a:lnTo>
                  <a:lnTo>
                    <a:pt x="2405062" y="2286000"/>
                  </a:lnTo>
                  <a:lnTo>
                    <a:pt x="2224087" y="2019300"/>
                  </a:lnTo>
                  <a:lnTo>
                    <a:pt x="2057400" y="1762125"/>
                  </a:lnTo>
                  <a:lnTo>
                    <a:pt x="1804987" y="1343025"/>
                  </a:lnTo>
                  <a:lnTo>
                    <a:pt x="1547812" y="990600"/>
                  </a:lnTo>
                  <a:lnTo>
                    <a:pt x="1233487" y="647700"/>
                  </a:lnTo>
                  <a:lnTo>
                    <a:pt x="895350" y="333375"/>
                  </a:lnTo>
                  <a:lnTo>
                    <a:pt x="695325" y="180975"/>
                  </a:lnTo>
                  <a:lnTo>
                    <a:pt x="547687" y="95250"/>
                  </a:lnTo>
                  <a:lnTo>
                    <a:pt x="381000" y="38100"/>
                  </a:lnTo>
                  <a:lnTo>
                    <a:pt x="204787" y="0"/>
                  </a:lnTo>
                  <a:lnTo>
                    <a:pt x="0" y="409575"/>
                  </a:lnTo>
                  <a:lnTo>
                    <a:pt x="209550" y="447675"/>
                  </a:lnTo>
                  <a:lnTo>
                    <a:pt x="381000" y="533400"/>
                  </a:lnTo>
                  <a:lnTo>
                    <a:pt x="609600" y="676275"/>
                  </a:lnTo>
                  <a:lnTo>
                    <a:pt x="862012" y="890588"/>
                  </a:lnTo>
                  <a:lnTo>
                    <a:pt x="1123950" y="1143000"/>
                  </a:lnTo>
                  <a:lnTo>
                    <a:pt x="1476375" y="1566863"/>
                  </a:lnTo>
                  <a:lnTo>
                    <a:pt x="1704975" y="1928813"/>
                  </a:lnTo>
                  <a:lnTo>
                    <a:pt x="2000250" y="2319338"/>
                  </a:lnTo>
                  <a:lnTo>
                    <a:pt x="2228850" y="2681288"/>
                  </a:lnTo>
                  <a:lnTo>
                    <a:pt x="2300287" y="2795588"/>
                  </a:ln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19585" y="5057683"/>
              <a:ext cx="4580310" cy="5167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07632" y="5031132"/>
              <a:ext cx="84688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/>
                <a:t>Airflow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68552" y="2386775"/>
              <a:ext cx="637953" cy="2772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798864" y="3441473"/>
              <a:ext cx="147593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200" b="1" dirty="0"/>
                <a:t>Total Pressure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59C39B-A76A-41D4-8D5E-FB2022429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76" y="2123841"/>
            <a:ext cx="1207008" cy="1492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0FA7C-D612-C946-9579-4639DDAC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FEI for Same Fan Changes With Operating Point</a:t>
            </a:r>
          </a:p>
        </p:txBody>
      </p:sp>
    </p:spTree>
    <p:extLst>
      <p:ext uri="{BB962C8B-B14F-4D97-AF65-F5344CB8AC3E}">
        <p14:creationId xmlns:p14="http://schemas.microsoft.com/office/powerpoint/2010/main" val="770408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8541"/>
            <a:ext cx="8229600" cy="800100"/>
          </a:xfrm>
        </p:spPr>
        <p:txBody>
          <a:bodyPr>
            <a:normAutofit/>
          </a:bodyPr>
          <a:lstStyle/>
          <a:p>
            <a:r>
              <a:rPr lang="en-US" dirty="0"/>
              <a:t>FEI Simpler to Enforce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160888"/>
              </p:ext>
            </p:extLst>
          </p:nvPr>
        </p:nvGraphicFramePr>
        <p:xfrm>
          <a:off x="822111" y="2258641"/>
          <a:ext cx="7499777" cy="400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5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610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Fan Size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(mm)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Fan Speed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(rpm)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Fan Power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 (kW)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Actual Total Efficiency (%)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Baseline Power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FEG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FEI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460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3,238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8.8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40.1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7.96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85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0.67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510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2,561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7.2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49.5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7.96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85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0.83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560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1,983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6.0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59.0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7.96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85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0.99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61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1,579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5.0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69.1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7.96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85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1.16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685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1,289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4.6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75.8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7.96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85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1.28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770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1,033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4.3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82.5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7.96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1.39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920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778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4.5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78.7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7.96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1.32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BD3B9B2-C876-0C46-A3D1-63C99E1AC0FD}"/>
              </a:ext>
            </a:extLst>
          </p:cNvPr>
          <p:cNvSpPr/>
          <p:nvPr/>
        </p:nvSpPr>
        <p:spPr>
          <a:xfrm>
            <a:off x="7487203" y="4961744"/>
            <a:ext cx="1017141" cy="1439056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C0B39-A318-DE47-B347-2EE7D7ACD4D8}"/>
              </a:ext>
            </a:extLst>
          </p:cNvPr>
          <p:cNvSpPr txBox="1"/>
          <p:nvPr/>
        </p:nvSpPr>
        <p:spPr>
          <a:xfrm>
            <a:off x="2456121" y="6368902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Regulation is FEI &gt;= 1.0</a:t>
            </a:r>
          </a:p>
        </p:txBody>
      </p:sp>
    </p:spTree>
    <p:extLst>
      <p:ext uri="{BB962C8B-B14F-4D97-AF65-F5344CB8AC3E}">
        <p14:creationId xmlns:p14="http://schemas.microsoft.com/office/powerpoint/2010/main" val="29804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FEI Can Be Used with Highly Configurable Variable-Pitch Axial Fans</a:t>
            </a:r>
          </a:p>
        </p:txBody>
      </p:sp>
      <p:sp>
        <p:nvSpPr>
          <p:cNvPr id="81" name="Freeform 91">
            <a:extLst>
              <a:ext uri="{FF2B5EF4-FFF2-40B4-BE49-F238E27FC236}">
                <a16:creationId xmlns:a16="http://schemas.microsoft.com/office/drawing/2014/main" id="{63749002-171A-4F07-AAEE-2F4BA76ACAEC}"/>
              </a:ext>
            </a:extLst>
          </p:cNvPr>
          <p:cNvSpPr/>
          <p:nvPr/>
        </p:nvSpPr>
        <p:spPr>
          <a:xfrm>
            <a:off x="2045232" y="4042084"/>
            <a:ext cx="2519257" cy="1224437"/>
          </a:xfrm>
          <a:custGeom>
            <a:avLst/>
            <a:gdLst>
              <a:gd name="connsiteX0" fmla="*/ 0 w 2292350"/>
              <a:gd name="connsiteY0" fmla="*/ 838200 h 838200"/>
              <a:gd name="connsiteX1" fmla="*/ 1212850 w 2292350"/>
              <a:gd name="connsiteY1" fmla="*/ 647700 h 838200"/>
              <a:gd name="connsiteX2" fmla="*/ 1930400 w 2292350"/>
              <a:gd name="connsiteY2" fmla="*/ 304800 h 838200"/>
              <a:gd name="connsiteX3" fmla="*/ 2292350 w 2292350"/>
              <a:gd name="connsiteY3" fmla="*/ 0 h 838200"/>
              <a:gd name="connsiteX0" fmla="*/ 0 w 2292350"/>
              <a:gd name="connsiteY0" fmla="*/ 838200 h 838200"/>
              <a:gd name="connsiteX1" fmla="*/ 1212850 w 2292350"/>
              <a:gd name="connsiteY1" fmla="*/ 647700 h 838200"/>
              <a:gd name="connsiteX2" fmla="*/ 1930400 w 2292350"/>
              <a:gd name="connsiteY2" fmla="*/ 304800 h 838200"/>
              <a:gd name="connsiteX3" fmla="*/ 2292350 w 2292350"/>
              <a:gd name="connsiteY3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2350" h="838200">
                <a:moveTo>
                  <a:pt x="0" y="838200"/>
                </a:moveTo>
                <a:cubicBezTo>
                  <a:pt x="458258" y="825500"/>
                  <a:pt x="891117" y="736600"/>
                  <a:pt x="1212850" y="647700"/>
                </a:cubicBezTo>
                <a:cubicBezTo>
                  <a:pt x="1534583" y="558800"/>
                  <a:pt x="1750483" y="412750"/>
                  <a:pt x="1930400" y="304800"/>
                </a:cubicBezTo>
                <a:cubicBezTo>
                  <a:pt x="2110317" y="196850"/>
                  <a:pt x="2167467" y="144992"/>
                  <a:pt x="2292350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96534E0-7C3F-4181-8E0D-F5A29B28D767}"/>
              </a:ext>
            </a:extLst>
          </p:cNvPr>
          <p:cNvSpPr/>
          <p:nvPr/>
        </p:nvSpPr>
        <p:spPr>
          <a:xfrm>
            <a:off x="576355" y="2526934"/>
            <a:ext cx="6158237" cy="3941069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825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825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0" name="TextBox 19">
            <a:extLst>
              <a:ext uri="{FF2B5EF4-FFF2-40B4-BE49-F238E27FC236}">
                <a16:creationId xmlns:a16="http://schemas.microsoft.com/office/drawing/2014/main" id="{9DD4959F-571A-44D2-82C6-EC5212515150}"/>
              </a:ext>
            </a:extLst>
          </p:cNvPr>
          <p:cNvSpPr txBox="1"/>
          <p:nvPr/>
        </p:nvSpPr>
        <p:spPr>
          <a:xfrm>
            <a:off x="2425406" y="5697614"/>
            <a:ext cx="1036530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Airflow</a:t>
            </a:r>
            <a:endParaRPr lang="en-US" sz="12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1" name="TextBox 22">
            <a:extLst>
              <a:ext uri="{FF2B5EF4-FFF2-40B4-BE49-F238E27FC236}">
                <a16:creationId xmlns:a16="http://schemas.microsoft.com/office/drawing/2014/main" id="{045FFF4D-A1E7-4C9F-89F5-1F39E94DFCD2}"/>
              </a:ext>
            </a:extLst>
          </p:cNvPr>
          <p:cNvSpPr txBox="1"/>
          <p:nvPr/>
        </p:nvSpPr>
        <p:spPr>
          <a:xfrm>
            <a:off x="212698" y="3509450"/>
            <a:ext cx="207749" cy="1123391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sz="135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Pressure</a:t>
            </a:r>
            <a:endParaRPr lang="en-US" sz="12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9" name="Freeform 101">
            <a:extLst>
              <a:ext uri="{FF2B5EF4-FFF2-40B4-BE49-F238E27FC236}">
                <a16:creationId xmlns:a16="http://schemas.microsoft.com/office/drawing/2014/main" id="{946281EE-D465-4D6A-A119-5EAA54E35F1B}"/>
              </a:ext>
            </a:extLst>
          </p:cNvPr>
          <p:cNvSpPr/>
          <p:nvPr/>
        </p:nvSpPr>
        <p:spPr>
          <a:xfrm>
            <a:off x="1958543" y="3557713"/>
            <a:ext cx="1979600" cy="1365591"/>
          </a:xfrm>
          <a:custGeom>
            <a:avLst/>
            <a:gdLst>
              <a:gd name="connsiteX0" fmla="*/ 0 w 1795518"/>
              <a:gd name="connsiteY0" fmla="*/ 768350 h 862073"/>
              <a:gd name="connsiteX1" fmla="*/ 273050 w 1795518"/>
              <a:gd name="connsiteY1" fmla="*/ 850900 h 862073"/>
              <a:gd name="connsiteX2" fmla="*/ 692150 w 1795518"/>
              <a:gd name="connsiteY2" fmla="*/ 825500 h 862073"/>
              <a:gd name="connsiteX3" fmla="*/ 1460500 w 1795518"/>
              <a:gd name="connsiteY3" fmla="*/ 527050 h 862073"/>
              <a:gd name="connsiteX4" fmla="*/ 1765300 w 1795518"/>
              <a:gd name="connsiteY4" fmla="*/ 139700 h 862073"/>
              <a:gd name="connsiteX5" fmla="*/ 1778000 w 1795518"/>
              <a:gd name="connsiteY5" fmla="*/ 0 h 862073"/>
              <a:gd name="connsiteX0" fmla="*/ 0 w 1784669"/>
              <a:gd name="connsiteY0" fmla="*/ 768350 h 862073"/>
              <a:gd name="connsiteX1" fmla="*/ 273050 w 1784669"/>
              <a:gd name="connsiteY1" fmla="*/ 850900 h 862073"/>
              <a:gd name="connsiteX2" fmla="*/ 692150 w 1784669"/>
              <a:gd name="connsiteY2" fmla="*/ 825500 h 862073"/>
              <a:gd name="connsiteX3" fmla="*/ 1460500 w 1784669"/>
              <a:gd name="connsiteY3" fmla="*/ 527050 h 862073"/>
              <a:gd name="connsiteX4" fmla="*/ 1765300 w 1784669"/>
              <a:gd name="connsiteY4" fmla="*/ 139700 h 862073"/>
              <a:gd name="connsiteX5" fmla="*/ 1778000 w 1784669"/>
              <a:gd name="connsiteY5" fmla="*/ 0 h 862073"/>
              <a:gd name="connsiteX0" fmla="*/ 0 w 1782032"/>
              <a:gd name="connsiteY0" fmla="*/ 768350 h 862073"/>
              <a:gd name="connsiteX1" fmla="*/ 273050 w 1782032"/>
              <a:gd name="connsiteY1" fmla="*/ 850900 h 862073"/>
              <a:gd name="connsiteX2" fmla="*/ 692150 w 1782032"/>
              <a:gd name="connsiteY2" fmla="*/ 825500 h 862073"/>
              <a:gd name="connsiteX3" fmla="*/ 1460500 w 1782032"/>
              <a:gd name="connsiteY3" fmla="*/ 527050 h 862073"/>
              <a:gd name="connsiteX4" fmla="*/ 1765300 w 1782032"/>
              <a:gd name="connsiteY4" fmla="*/ 139700 h 862073"/>
              <a:gd name="connsiteX5" fmla="*/ 1778000 w 1782032"/>
              <a:gd name="connsiteY5" fmla="*/ 0 h 862073"/>
              <a:gd name="connsiteX0" fmla="*/ 0 w 1782032"/>
              <a:gd name="connsiteY0" fmla="*/ 768350 h 862073"/>
              <a:gd name="connsiteX1" fmla="*/ 273050 w 1782032"/>
              <a:gd name="connsiteY1" fmla="*/ 850900 h 862073"/>
              <a:gd name="connsiteX2" fmla="*/ 692150 w 1782032"/>
              <a:gd name="connsiteY2" fmla="*/ 825500 h 862073"/>
              <a:gd name="connsiteX3" fmla="*/ 1460500 w 1782032"/>
              <a:gd name="connsiteY3" fmla="*/ 527050 h 862073"/>
              <a:gd name="connsiteX4" fmla="*/ 1765300 w 1782032"/>
              <a:gd name="connsiteY4" fmla="*/ 139700 h 862073"/>
              <a:gd name="connsiteX5" fmla="*/ 1778000 w 1782032"/>
              <a:gd name="connsiteY5" fmla="*/ 0 h 862073"/>
              <a:gd name="connsiteX0" fmla="*/ 0 w 1782032"/>
              <a:gd name="connsiteY0" fmla="*/ 768350 h 862073"/>
              <a:gd name="connsiteX1" fmla="*/ 273050 w 1782032"/>
              <a:gd name="connsiteY1" fmla="*/ 850900 h 862073"/>
              <a:gd name="connsiteX2" fmla="*/ 692150 w 1782032"/>
              <a:gd name="connsiteY2" fmla="*/ 825500 h 862073"/>
              <a:gd name="connsiteX3" fmla="*/ 1460500 w 1782032"/>
              <a:gd name="connsiteY3" fmla="*/ 527050 h 862073"/>
              <a:gd name="connsiteX4" fmla="*/ 1765300 w 1782032"/>
              <a:gd name="connsiteY4" fmla="*/ 139700 h 862073"/>
              <a:gd name="connsiteX5" fmla="*/ 1778000 w 1782032"/>
              <a:gd name="connsiteY5" fmla="*/ 0 h 862073"/>
              <a:gd name="connsiteX0" fmla="*/ 0 w 1782032"/>
              <a:gd name="connsiteY0" fmla="*/ 768350 h 860967"/>
              <a:gd name="connsiteX1" fmla="*/ 273050 w 1782032"/>
              <a:gd name="connsiteY1" fmla="*/ 850900 h 860967"/>
              <a:gd name="connsiteX2" fmla="*/ 692150 w 1782032"/>
              <a:gd name="connsiteY2" fmla="*/ 825500 h 860967"/>
              <a:gd name="connsiteX3" fmla="*/ 1460500 w 1782032"/>
              <a:gd name="connsiteY3" fmla="*/ 527050 h 860967"/>
              <a:gd name="connsiteX4" fmla="*/ 1765300 w 1782032"/>
              <a:gd name="connsiteY4" fmla="*/ 139700 h 860967"/>
              <a:gd name="connsiteX5" fmla="*/ 1778000 w 1782032"/>
              <a:gd name="connsiteY5" fmla="*/ 0 h 86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2032" h="860967">
                <a:moveTo>
                  <a:pt x="0" y="768350"/>
                </a:moveTo>
                <a:cubicBezTo>
                  <a:pt x="78846" y="804862"/>
                  <a:pt x="157692" y="841375"/>
                  <a:pt x="273050" y="850900"/>
                </a:cubicBezTo>
                <a:cubicBezTo>
                  <a:pt x="388408" y="860425"/>
                  <a:pt x="478367" y="876300"/>
                  <a:pt x="692150" y="825500"/>
                </a:cubicBezTo>
                <a:cubicBezTo>
                  <a:pt x="905933" y="774700"/>
                  <a:pt x="1281642" y="673100"/>
                  <a:pt x="1460500" y="527050"/>
                </a:cubicBezTo>
                <a:cubicBezTo>
                  <a:pt x="1639358" y="381000"/>
                  <a:pt x="1740958" y="202142"/>
                  <a:pt x="1765300" y="139700"/>
                </a:cubicBezTo>
                <a:cubicBezTo>
                  <a:pt x="1789642" y="77258"/>
                  <a:pt x="1781175" y="43392"/>
                  <a:pt x="1778000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0" name="TextBox 32">
            <a:extLst>
              <a:ext uri="{FF2B5EF4-FFF2-40B4-BE49-F238E27FC236}">
                <a16:creationId xmlns:a16="http://schemas.microsoft.com/office/drawing/2014/main" id="{9B11ED45-7DFC-4AE7-8A1E-589CC487C340}"/>
              </a:ext>
            </a:extLst>
          </p:cNvPr>
          <p:cNvSpPr txBox="1"/>
          <p:nvPr/>
        </p:nvSpPr>
        <p:spPr>
          <a:xfrm rot="20643840">
            <a:off x="2534827" y="4470628"/>
            <a:ext cx="397717" cy="11541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5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FEI 1.1</a:t>
            </a:r>
            <a:endParaRPr lang="en-US" sz="9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01" name="TextBox 33">
            <a:extLst>
              <a:ext uri="{FF2B5EF4-FFF2-40B4-BE49-F238E27FC236}">
                <a16:creationId xmlns:a16="http://schemas.microsoft.com/office/drawing/2014/main" id="{8A4FC5EA-6900-46B1-9B65-2943C15F81B2}"/>
              </a:ext>
            </a:extLst>
          </p:cNvPr>
          <p:cNvSpPr txBox="1"/>
          <p:nvPr/>
        </p:nvSpPr>
        <p:spPr>
          <a:xfrm rot="20767046">
            <a:off x="2666372" y="4800419"/>
            <a:ext cx="454383" cy="11541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5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FEI 1.0</a:t>
            </a:r>
            <a:endParaRPr lang="en-US" sz="9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C1F7D0F-33E2-4527-B0B4-90033D93E220}"/>
              </a:ext>
            </a:extLst>
          </p:cNvPr>
          <p:cNvSpPr/>
          <p:nvPr/>
        </p:nvSpPr>
        <p:spPr>
          <a:xfrm rot="20601264">
            <a:off x="2013057" y="3481398"/>
            <a:ext cx="1347023" cy="8284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4" name="TextBox 34">
            <a:extLst>
              <a:ext uri="{FF2B5EF4-FFF2-40B4-BE49-F238E27FC236}">
                <a16:creationId xmlns:a16="http://schemas.microsoft.com/office/drawing/2014/main" id="{8C10D965-2DEE-45AE-811E-3D67D5E78BBD}"/>
              </a:ext>
            </a:extLst>
          </p:cNvPr>
          <p:cNvSpPr txBox="1"/>
          <p:nvPr/>
        </p:nvSpPr>
        <p:spPr>
          <a:xfrm rot="20594334">
            <a:off x="2362270" y="4106913"/>
            <a:ext cx="430584" cy="11541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5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FEI 1.2</a:t>
            </a:r>
            <a:endParaRPr lang="en-US" sz="9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06" name="Freeform 21">
            <a:extLst>
              <a:ext uri="{FF2B5EF4-FFF2-40B4-BE49-F238E27FC236}">
                <a16:creationId xmlns:a16="http://schemas.microsoft.com/office/drawing/2014/main" id="{E653C998-976F-4A96-9FF6-3BF21E181401}"/>
              </a:ext>
            </a:extLst>
          </p:cNvPr>
          <p:cNvSpPr/>
          <p:nvPr/>
        </p:nvSpPr>
        <p:spPr>
          <a:xfrm>
            <a:off x="2562676" y="3102740"/>
            <a:ext cx="3107498" cy="3201695"/>
          </a:xfrm>
          <a:custGeom>
            <a:avLst/>
            <a:gdLst>
              <a:gd name="connsiteX0" fmla="*/ 0 w 5448300"/>
              <a:gd name="connsiteY0" fmla="*/ 124471 h 3734446"/>
              <a:gd name="connsiteX1" fmla="*/ 206692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24471 h 3734446"/>
              <a:gd name="connsiteX1" fmla="*/ 170497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31586 h 3741561"/>
              <a:gd name="connsiteX1" fmla="*/ 1704975 w 5448300"/>
              <a:gd name="connsiteY1" fmla="*/ 7761 h 3741561"/>
              <a:gd name="connsiteX2" fmla="*/ 2543175 w 5448300"/>
              <a:gd name="connsiteY2" fmla="*/ 45861 h 3741561"/>
              <a:gd name="connsiteX3" fmla="*/ 3124200 w 5448300"/>
              <a:gd name="connsiteY3" fmla="*/ 312561 h 3741561"/>
              <a:gd name="connsiteX4" fmla="*/ 4076700 w 5448300"/>
              <a:gd name="connsiteY4" fmla="*/ 1122186 h 3741561"/>
              <a:gd name="connsiteX5" fmla="*/ 4886325 w 5448300"/>
              <a:gd name="connsiteY5" fmla="*/ 2217561 h 3741561"/>
              <a:gd name="connsiteX6" fmla="*/ 5448300 w 5448300"/>
              <a:gd name="connsiteY6" fmla="*/ 3741561 h 374156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86325 w 5448300"/>
              <a:gd name="connsiteY5" fmla="*/ 2220851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57650 w 5448300"/>
              <a:gd name="connsiteY4" fmla="*/ 118262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3743325"/>
              <a:gd name="connsiteY0" fmla="*/ 11051 h 3744851"/>
              <a:gd name="connsiteX1" fmla="*/ 838200 w 3743325"/>
              <a:gd name="connsiteY1" fmla="*/ 49151 h 3744851"/>
              <a:gd name="connsiteX2" fmla="*/ 1533525 w 3743325"/>
              <a:gd name="connsiteY2" fmla="*/ 392051 h 3744851"/>
              <a:gd name="connsiteX3" fmla="*/ 2352675 w 3743325"/>
              <a:gd name="connsiteY3" fmla="*/ 1182626 h 3744851"/>
              <a:gd name="connsiteX4" fmla="*/ 3114675 w 3743325"/>
              <a:gd name="connsiteY4" fmla="*/ 2325626 h 3744851"/>
              <a:gd name="connsiteX5" fmla="*/ 3743325 w 3743325"/>
              <a:gd name="connsiteY5" fmla="*/ 3744851 h 3744851"/>
              <a:gd name="connsiteX0" fmla="*/ 0 w 2905125"/>
              <a:gd name="connsiteY0" fmla="*/ 0 h 3695700"/>
              <a:gd name="connsiteX1" fmla="*/ 695325 w 2905125"/>
              <a:gd name="connsiteY1" fmla="*/ 342900 h 3695700"/>
              <a:gd name="connsiteX2" fmla="*/ 1514475 w 2905125"/>
              <a:gd name="connsiteY2" fmla="*/ 1133475 h 3695700"/>
              <a:gd name="connsiteX3" fmla="*/ 2276475 w 2905125"/>
              <a:gd name="connsiteY3" fmla="*/ 2276475 h 3695700"/>
              <a:gd name="connsiteX4" fmla="*/ 2905125 w 2905125"/>
              <a:gd name="connsiteY4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125" h="3695700">
                <a:moveTo>
                  <a:pt x="0" y="0"/>
                </a:moveTo>
                <a:cubicBezTo>
                  <a:pt x="255587" y="63500"/>
                  <a:pt x="442913" y="153988"/>
                  <a:pt x="695325" y="342900"/>
                </a:cubicBezTo>
                <a:cubicBezTo>
                  <a:pt x="947738" y="531813"/>
                  <a:pt x="1250950" y="811213"/>
                  <a:pt x="1514475" y="1133475"/>
                </a:cubicBezTo>
                <a:cubicBezTo>
                  <a:pt x="1778000" y="1455738"/>
                  <a:pt x="2044700" y="1849438"/>
                  <a:pt x="2276475" y="2276475"/>
                </a:cubicBezTo>
                <a:cubicBezTo>
                  <a:pt x="2508250" y="2703512"/>
                  <a:pt x="2795587" y="3373437"/>
                  <a:pt x="2905125" y="369570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n-US" sz="825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825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7" name="Freeform 22">
            <a:extLst>
              <a:ext uri="{FF2B5EF4-FFF2-40B4-BE49-F238E27FC236}">
                <a16:creationId xmlns:a16="http://schemas.microsoft.com/office/drawing/2014/main" id="{FABCE004-FE6D-4CBB-9099-32E687808AA1}"/>
              </a:ext>
            </a:extLst>
          </p:cNvPr>
          <p:cNvSpPr/>
          <p:nvPr/>
        </p:nvSpPr>
        <p:spPr>
          <a:xfrm>
            <a:off x="2412779" y="3102740"/>
            <a:ext cx="2858070" cy="3201695"/>
          </a:xfrm>
          <a:custGeom>
            <a:avLst/>
            <a:gdLst>
              <a:gd name="connsiteX0" fmla="*/ 0 w 5448300"/>
              <a:gd name="connsiteY0" fmla="*/ 124471 h 3734446"/>
              <a:gd name="connsiteX1" fmla="*/ 206692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24471 h 3734446"/>
              <a:gd name="connsiteX1" fmla="*/ 170497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31586 h 3741561"/>
              <a:gd name="connsiteX1" fmla="*/ 1704975 w 5448300"/>
              <a:gd name="connsiteY1" fmla="*/ 7761 h 3741561"/>
              <a:gd name="connsiteX2" fmla="*/ 2543175 w 5448300"/>
              <a:gd name="connsiteY2" fmla="*/ 45861 h 3741561"/>
              <a:gd name="connsiteX3" fmla="*/ 3124200 w 5448300"/>
              <a:gd name="connsiteY3" fmla="*/ 312561 h 3741561"/>
              <a:gd name="connsiteX4" fmla="*/ 4076700 w 5448300"/>
              <a:gd name="connsiteY4" fmla="*/ 1122186 h 3741561"/>
              <a:gd name="connsiteX5" fmla="*/ 4886325 w 5448300"/>
              <a:gd name="connsiteY5" fmla="*/ 2217561 h 3741561"/>
              <a:gd name="connsiteX6" fmla="*/ 5448300 w 5448300"/>
              <a:gd name="connsiteY6" fmla="*/ 3741561 h 374156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86325 w 5448300"/>
              <a:gd name="connsiteY5" fmla="*/ 2220851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57650 w 5448300"/>
              <a:gd name="connsiteY4" fmla="*/ 118262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3743325"/>
              <a:gd name="connsiteY0" fmla="*/ 11051 h 3744851"/>
              <a:gd name="connsiteX1" fmla="*/ 838200 w 3743325"/>
              <a:gd name="connsiteY1" fmla="*/ 49151 h 3744851"/>
              <a:gd name="connsiteX2" fmla="*/ 1533525 w 3743325"/>
              <a:gd name="connsiteY2" fmla="*/ 392051 h 3744851"/>
              <a:gd name="connsiteX3" fmla="*/ 2352675 w 3743325"/>
              <a:gd name="connsiteY3" fmla="*/ 1182626 h 3744851"/>
              <a:gd name="connsiteX4" fmla="*/ 3114675 w 3743325"/>
              <a:gd name="connsiteY4" fmla="*/ 2325626 h 3744851"/>
              <a:gd name="connsiteX5" fmla="*/ 3743325 w 3743325"/>
              <a:gd name="connsiteY5" fmla="*/ 3744851 h 3744851"/>
              <a:gd name="connsiteX0" fmla="*/ 0 w 2905125"/>
              <a:gd name="connsiteY0" fmla="*/ 0 h 3695700"/>
              <a:gd name="connsiteX1" fmla="*/ 695325 w 2905125"/>
              <a:gd name="connsiteY1" fmla="*/ 342900 h 3695700"/>
              <a:gd name="connsiteX2" fmla="*/ 1514475 w 2905125"/>
              <a:gd name="connsiteY2" fmla="*/ 1133475 h 3695700"/>
              <a:gd name="connsiteX3" fmla="*/ 2276475 w 2905125"/>
              <a:gd name="connsiteY3" fmla="*/ 2276475 h 3695700"/>
              <a:gd name="connsiteX4" fmla="*/ 2905125 w 2905125"/>
              <a:gd name="connsiteY4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125" h="3695700">
                <a:moveTo>
                  <a:pt x="0" y="0"/>
                </a:moveTo>
                <a:cubicBezTo>
                  <a:pt x="255587" y="63500"/>
                  <a:pt x="442913" y="153988"/>
                  <a:pt x="695325" y="342900"/>
                </a:cubicBezTo>
                <a:cubicBezTo>
                  <a:pt x="947738" y="531813"/>
                  <a:pt x="1250950" y="811213"/>
                  <a:pt x="1514475" y="1133475"/>
                </a:cubicBezTo>
                <a:cubicBezTo>
                  <a:pt x="1778000" y="1455738"/>
                  <a:pt x="2044700" y="1849438"/>
                  <a:pt x="2276475" y="2276475"/>
                </a:cubicBezTo>
                <a:cubicBezTo>
                  <a:pt x="2508250" y="2703512"/>
                  <a:pt x="2795587" y="3373437"/>
                  <a:pt x="2905125" y="369570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825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825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8" name="Freeform 23">
            <a:extLst>
              <a:ext uri="{FF2B5EF4-FFF2-40B4-BE49-F238E27FC236}">
                <a16:creationId xmlns:a16="http://schemas.microsoft.com/office/drawing/2014/main" id="{45FE4990-B048-4F0E-9489-F8E30C3B6032}"/>
              </a:ext>
            </a:extLst>
          </p:cNvPr>
          <p:cNvSpPr/>
          <p:nvPr/>
        </p:nvSpPr>
        <p:spPr>
          <a:xfrm>
            <a:off x="2243524" y="3102741"/>
            <a:ext cx="2594653" cy="3201698"/>
          </a:xfrm>
          <a:custGeom>
            <a:avLst/>
            <a:gdLst>
              <a:gd name="connsiteX0" fmla="*/ 0 w 5448300"/>
              <a:gd name="connsiteY0" fmla="*/ 124471 h 3734446"/>
              <a:gd name="connsiteX1" fmla="*/ 206692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24471 h 3734446"/>
              <a:gd name="connsiteX1" fmla="*/ 170497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31586 h 3741561"/>
              <a:gd name="connsiteX1" fmla="*/ 1704975 w 5448300"/>
              <a:gd name="connsiteY1" fmla="*/ 7761 h 3741561"/>
              <a:gd name="connsiteX2" fmla="*/ 2543175 w 5448300"/>
              <a:gd name="connsiteY2" fmla="*/ 45861 h 3741561"/>
              <a:gd name="connsiteX3" fmla="*/ 3124200 w 5448300"/>
              <a:gd name="connsiteY3" fmla="*/ 312561 h 3741561"/>
              <a:gd name="connsiteX4" fmla="*/ 4076700 w 5448300"/>
              <a:gd name="connsiteY4" fmla="*/ 1122186 h 3741561"/>
              <a:gd name="connsiteX5" fmla="*/ 4886325 w 5448300"/>
              <a:gd name="connsiteY5" fmla="*/ 2217561 h 3741561"/>
              <a:gd name="connsiteX6" fmla="*/ 5448300 w 5448300"/>
              <a:gd name="connsiteY6" fmla="*/ 3741561 h 374156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86325 w 5448300"/>
              <a:gd name="connsiteY5" fmla="*/ 2220851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57650 w 5448300"/>
              <a:gd name="connsiteY4" fmla="*/ 118262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3743325"/>
              <a:gd name="connsiteY0" fmla="*/ 11051 h 3744851"/>
              <a:gd name="connsiteX1" fmla="*/ 838200 w 3743325"/>
              <a:gd name="connsiteY1" fmla="*/ 49151 h 3744851"/>
              <a:gd name="connsiteX2" fmla="*/ 1533525 w 3743325"/>
              <a:gd name="connsiteY2" fmla="*/ 392051 h 3744851"/>
              <a:gd name="connsiteX3" fmla="*/ 2352675 w 3743325"/>
              <a:gd name="connsiteY3" fmla="*/ 1182626 h 3744851"/>
              <a:gd name="connsiteX4" fmla="*/ 3114675 w 3743325"/>
              <a:gd name="connsiteY4" fmla="*/ 2325626 h 3744851"/>
              <a:gd name="connsiteX5" fmla="*/ 3743325 w 3743325"/>
              <a:gd name="connsiteY5" fmla="*/ 3744851 h 3744851"/>
              <a:gd name="connsiteX0" fmla="*/ 0 w 2905125"/>
              <a:gd name="connsiteY0" fmla="*/ 0 h 3695700"/>
              <a:gd name="connsiteX1" fmla="*/ 695325 w 2905125"/>
              <a:gd name="connsiteY1" fmla="*/ 342900 h 3695700"/>
              <a:gd name="connsiteX2" fmla="*/ 1514475 w 2905125"/>
              <a:gd name="connsiteY2" fmla="*/ 1133475 h 3695700"/>
              <a:gd name="connsiteX3" fmla="*/ 2276475 w 2905125"/>
              <a:gd name="connsiteY3" fmla="*/ 2276475 h 3695700"/>
              <a:gd name="connsiteX4" fmla="*/ 2905125 w 2905125"/>
              <a:gd name="connsiteY4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125" h="3695700">
                <a:moveTo>
                  <a:pt x="0" y="0"/>
                </a:moveTo>
                <a:cubicBezTo>
                  <a:pt x="255587" y="63500"/>
                  <a:pt x="442913" y="153988"/>
                  <a:pt x="695325" y="342900"/>
                </a:cubicBezTo>
                <a:cubicBezTo>
                  <a:pt x="947738" y="531813"/>
                  <a:pt x="1250950" y="811213"/>
                  <a:pt x="1514475" y="1133475"/>
                </a:cubicBezTo>
                <a:cubicBezTo>
                  <a:pt x="1778000" y="1455738"/>
                  <a:pt x="2044700" y="1849438"/>
                  <a:pt x="2276475" y="2276475"/>
                </a:cubicBezTo>
                <a:cubicBezTo>
                  <a:pt x="2508250" y="2703512"/>
                  <a:pt x="2795587" y="3373437"/>
                  <a:pt x="2905125" y="369570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825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825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5" name="Freeform 24">
            <a:extLst>
              <a:ext uri="{FF2B5EF4-FFF2-40B4-BE49-F238E27FC236}">
                <a16:creationId xmlns:a16="http://schemas.microsoft.com/office/drawing/2014/main" id="{4A03643C-AB98-4381-9AF8-DF831149FFEE}"/>
              </a:ext>
            </a:extLst>
          </p:cNvPr>
          <p:cNvSpPr/>
          <p:nvPr/>
        </p:nvSpPr>
        <p:spPr>
          <a:xfrm>
            <a:off x="2048043" y="3168555"/>
            <a:ext cx="2290422" cy="3118271"/>
          </a:xfrm>
          <a:custGeom>
            <a:avLst/>
            <a:gdLst>
              <a:gd name="connsiteX0" fmla="*/ 0 w 5448300"/>
              <a:gd name="connsiteY0" fmla="*/ 124471 h 3734446"/>
              <a:gd name="connsiteX1" fmla="*/ 206692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24471 h 3734446"/>
              <a:gd name="connsiteX1" fmla="*/ 170497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31586 h 3741561"/>
              <a:gd name="connsiteX1" fmla="*/ 1704975 w 5448300"/>
              <a:gd name="connsiteY1" fmla="*/ 7761 h 3741561"/>
              <a:gd name="connsiteX2" fmla="*/ 2543175 w 5448300"/>
              <a:gd name="connsiteY2" fmla="*/ 45861 h 3741561"/>
              <a:gd name="connsiteX3" fmla="*/ 3124200 w 5448300"/>
              <a:gd name="connsiteY3" fmla="*/ 312561 h 3741561"/>
              <a:gd name="connsiteX4" fmla="*/ 4076700 w 5448300"/>
              <a:gd name="connsiteY4" fmla="*/ 1122186 h 3741561"/>
              <a:gd name="connsiteX5" fmla="*/ 4886325 w 5448300"/>
              <a:gd name="connsiteY5" fmla="*/ 2217561 h 3741561"/>
              <a:gd name="connsiteX6" fmla="*/ 5448300 w 5448300"/>
              <a:gd name="connsiteY6" fmla="*/ 3741561 h 374156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86325 w 5448300"/>
              <a:gd name="connsiteY5" fmla="*/ 2220851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57650 w 5448300"/>
              <a:gd name="connsiteY4" fmla="*/ 118262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1 w 3743326"/>
              <a:gd name="connsiteY0" fmla="*/ 11051 h 3744851"/>
              <a:gd name="connsiteX1" fmla="*/ 838201 w 3743326"/>
              <a:gd name="connsiteY1" fmla="*/ 49151 h 3744851"/>
              <a:gd name="connsiteX2" fmla="*/ 1533526 w 3743326"/>
              <a:gd name="connsiteY2" fmla="*/ 392051 h 3744851"/>
              <a:gd name="connsiteX3" fmla="*/ 2352676 w 3743326"/>
              <a:gd name="connsiteY3" fmla="*/ 1182626 h 3744851"/>
              <a:gd name="connsiteX4" fmla="*/ 3114676 w 3743326"/>
              <a:gd name="connsiteY4" fmla="*/ 2325626 h 3744851"/>
              <a:gd name="connsiteX5" fmla="*/ 3743326 w 3743326"/>
              <a:gd name="connsiteY5" fmla="*/ 3744851 h 3744851"/>
              <a:gd name="connsiteX0" fmla="*/ 0 w 2905125"/>
              <a:gd name="connsiteY0" fmla="*/ 0 h 3695700"/>
              <a:gd name="connsiteX1" fmla="*/ 695325 w 2905125"/>
              <a:gd name="connsiteY1" fmla="*/ 342900 h 3695700"/>
              <a:gd name="connsiteX2" fmla="*/ 1514475 w 2905125"/>
              <a:gd name="connsiteY2" fmla="*/ 1133475 h 3695700"/>
              <a:gd name="connsiteX3" fmla="*/ 2276475 w 2905125"/>
              <a:gd name="connsiteY3" fmla="*/ 2276475 h 3695700"/>
              <a:gd name="connsiteX4" fmla="*/ 2905125 w 2905125"/>
              <a:gd name="connsiteY4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125" h="3695700">
                <a:moveTo>
                  <a:pt x="0" y="0"/>
                </a:moveTo>
                <a:cubicBezTo>
                  <a:pt x="255587" y="63500"/>
                  <a:pt x="442913" y="153988"/>
                  <a:pt x="695325" y="342900"/>
                </a:cubicBezTo>
                <a:cubicBezTo>
                  <a:pt x="947738" y="531813"/>
                  <a:pt x="1250950" y="811213"/>
                  <a:pt x="1514475" y="1133475"/>
                </a:cubicBezTo>
                <a:cubicBezTo>
                  <a:pt x="1778000" y="1455738"/>
                  <a:pt x="2044700" y="1849438"/>
                  <a:pt x="2276475" y="2276475"/>
                </a:cubicBezTo>
                <a:cubicBezTo>
                  <a:pt x="2508250" y="2703512"/>
                  <a:pt x="2795587" y="3373437"/>
                  <a:pt x="2905125" y="369570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825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825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6" name="Freeform 25">
            <a:extLst>
              <a:ext uri="{FF2B5EF4-FFF2-40B4-BE49-F238E27FC236}">
                <a16:creationId xmlns:a16="http://schemas.microsoft.com/office/drawing/2014/main" id="{B5B511E4-DF0A-4066-8AE5-9B25E1DDD199}"/>
              </a:ext>
            </a:extLst>
          </p:cNvPr>
          <p:cNvSpPr/>
          <p:nvPr/>
        </p:nvSpPr>
        <p:spPr>
          <a:xfrm>
            <a:off x="1859298" y="3257055"/>
            <a:ext cx="2012813" cy="3015563"/>
          </a:xfrm>
          <a:custGeom>
            <a:avLst/>
            <a:gdLst>
              <a:gd name="connsiteX0" fmla="*/ 0 w 5448300"/>
              <a:gd name="connsiteY0" fmla="*/ 124471 h 3734446"/>
              <a:gd name="connsiteX1" fmla="*/ 206692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24471 h 3734446"/>
              <a:gd name="connsiteX1" fmla="*/ 170497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31586 h 3741561"/>
              <a:gd name="connsiteX1" fmla="*/ 1704975 w 5448300"/>
              <a:gd name="connsiteY1" fmla="*/ 7761 h 3741561"/>
              <a:gd name="connsiteX2" fmla="*/ 2543175 w 5448300"/>
              <a:gd name="connsiteY2" fmla="*/ 45861 h 3741561"/>
              <a:gd name="connsiteX3" fmla="*/ 3124200 w 5448300"/>
              <a:gd name="connsiteY3" fmla="*/ 312561 h 3741561"/>
              <a:gd name="connsiteX4" fmla="*/ 4076700 w 5448300"/>
              <a:gd name="connsiteY4" fmla="*/ 1122186 h 3741561"/>
              <a:gd name="connsiteX5" fmla="*/ 4886325 w 5448300"/>
              <a:gd name="connsiteY5" fmla="*/ 2217561 h 3741561"/>
              <a:gd name="connsiteX6" fmla="*/ 5448300 w 5448300"/>
              <a:gd name="connsiteY6" fmla="*/ 3741561 h 374156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86325 w 5448300"/>
              <a:gd name="connsiteY5" fmla="*/ 2220851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57650 w 5448300"/>
              <a:gd name="connsiteY4" fmla="*/ 118262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3743325"/>
              <a:gd name="connsiteY0" fmla="*/ 11051 h 3744851"/>
              <a:gd name="connsiteX1" fmla="*/ 838200 w 3743325"/>
              <a:gd name="connsiteY1" fmla="*/ 49151 h 3744851"/>
              <a:gd name="connsiteX2" fmla="*/ 1533525 w 3743325"/>
              <a:gd name="connsiteY2" fmla="*/ 392051 h 3744851"/>
              <a:gd name="connsiteX3" fmla="*/ 2352675 w 3743325"/>
              <a:gd name="connsiteY3" fmla="*/ 1182626 h 3744851"/>
              <a:gd name="connsiteX4" fmla="*/ 3114675 w 3743325"/>
              <a:gd name="connsiteY4" fmla="*/ 2325626 h 3744851"/>
              <a:gd name="connsiteX5" fmla="*/ 3743325 w 3743325"/>
              <a:gd name="connsiteY5" fmla="*/ 3744851 h 3744851"/>
              <a:gd name="connsiteX0" fmla="*/ -1 w 2905124"/>
              <a:gd name="connsiteY0" fmla="*/ 0 h 3695700"/>
              <a:gd name="connsiteX1" fmla="*/ 695324 w 2905124"/>
              <a:gd name="connsiteY1" fmla="*/ 342900 h 3695700"/>
              <a:gd name="connsiteX2" fmla="*/ 1514474 w 2905124"/>
              <a:gd name="connsiteY2" fmla="*/ 1133475 h 3695700"/>
              <a:gd name="connsiteX3" fmla="*/ 2276474 w 2905124"/>
              <a:gd name="connsiteY3" fmla="*/ 2276475 h 3695700"/>
              <a:gd name="connsiteX4" fmla="*/ 2905124 w 2905124"/>
              <a:gd name="connsiteY4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124" h="3695700">
                <a:moveTo>
                  <a:pt x="-1" y="0"/>
                </a:moveTo>
                <a:cubicBezTo>
                  <a:pt x="255586" y="63500"/>
                  <a:pt x="442912" y="153988"/>
                  <a:pt x="695324" y="342900"/>
                </a:cubicBezTo>
                <a:cubicBezTo>
                  <a:pt x="947737" y="531813"/>
                  <a:pt x="1250949" y="811213"/>
                  <a:pt x="1514474" y="1133475"/>
                </a:cubicBezTo>
                <a:cubicBezTo>
                  <a:pt x="1777999" y="1455738"/>
                  <a:pt x="2044699" y="1849438"/>
                  <a:pt x="2276474" y="2276475"/>
                </a:cubicBezTo>
                <a:cubicBezTo>
                  <a:pt x="2508249" y="2703512"/>
                  <a:pt x="2795586" y="3373437"/>
                  <a:pt x="2905124" y="369570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825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825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17" name="Freeform 26">
            <a:extLst>
              <a:ext uri="{FF2B5EF4-FFF2-40B4-BE49-F238E27FC236}">
                <a16:creationId xmlns:a16="http://schemas.microsoft.com/office/drawing/2014/main" id="{A4381F9B-A6EC-4256-8F13-6E7AD462A894}"/>
              </a:ext>
            </a:extLst>
          </p:cNvPr>
          <p:cNvSpPr/>
          <p:nvPr/>
        </p:nvSpPr>
        <p:spPr>
          <a:xfrm>
            <a:off x="1628518" y="3338626"/>
            <a:ext cx="1639368" cy="2902685"/>
          </a:xfrm>
          <a:custGeom>
            <a:avLst/>
            <a:gdLst>
              <a:gd name="connsiteX0" fmla="*/ 0 w 5448300"/>
              <a:gd name="connsiteY0" fmla="*/ 124471 h 3734446"/>
              <a:gd name="connsiteX1" fmla="*/ 206692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24471 h 3734446"/>
              <a:gd name="connsiteX1" fmla="*/ 170497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31586 h 3741561"/>
              <a:gd name="connsiteX1" fmla="*/ 1704975 w 5448300"/>
              <a:gd name="connsiteY1" fmla="*/ 7761 h 3741561"/>
              <a:gd name="connsiteX2" fmla="*/ 2543175 w 5448300"/>
              <a:gd name="connsiteY2" fmla="*/ 45861 h 3741561"/>
              <a:gd name="connsiteX3" fmla="*/ 3124200 w 5448300"/>
              <a:gd name="connsiteY3" fmla="*/ 312561 h 3741561"/>
              <a:gd name="connsiteX4" fmla="*/ 4076700 w 5448300"/>
              <a:gd name="connsiteY4" fmla="*/ 1122186 h 3741561"/>
              <a:gd name="connsiteX5" fmla="*/ 4886325 w 5448300"/>
              <a:gd name="connsiteY5" fmla="*/ 2217561 h 3741561"/>
              <a:gd name="connsiteX6" fmla="*/ 5448300 w 5448300"/>
              <a:gd name="connsiteY6" fmla="*/ 3741561 h 374156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86325 w 5448300"/>
              <a:gd name="connsiteY5" fmla="*/ 2220851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57650 w 5448300"/>
              <a:gd name="connsiteY4" fmla="*/ 118262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1 w 3743326"/>
              <a:gd name="connsiteY0" fmla="*/ 11051 h 3744851"/>
              <a:gd name="connsiteX1" fmla="*/ 838201 w 3743326"/>
              <a:gd name="connsiteY1" fmla="*/ 49151 h 3744851"/>
              <a:gd name="connsiteX2" fmla="*/ 1533526 w 3743326"/>
              <a:gd name="connsiteY2" fmla="*/ 392051 h 3744851"/>
              <a:gd name="connsiteX3" fmla="*/ 2352676 w 3743326"/>
              <a:gd name="connsiteY3" fmla="*/ 1182626 h 3744851"/>
              <a:gd name="connsiteX4" fmla="*/ 3114676 w 3743326"/>
              <a:gd name="connsiteY4" fmla="*/ 2325626 h 3744851"/>
              <a:gd name="connsiteX5" fmla="*/ 3743326 w 3743326"/>
              <a:gd name="connsiteY5" fmla="*/ 3744851 h 3744851"/>
              <a:gd name="connsiteX0" fmla="*/ 1 w 2905126"/>
              <a:gd name="connsiteY0" fmla="*/ 0 h 3695700"/>
              <a:gd name="connsiteX1" fmla="*/ 695326 w 2905126"/>
              <a:gd name="connsiteY1" fmla="*/ 342900 h 3695700"/>
              <a:gd name="connsiteX2" fmla="*/ 1514476 w 2905126"/>
              <a:gd name="connsiteY2" fmla="*/ 1133475 h 3695700"/>
              <a:gd name="connsiteX3" fmla="*/ 2276476 w 2905126"/>
              <a:gd name="connsiteY3" fmla="*/ 2276475 h 3695700"/>
              <a:gd name="connsiteX4" fmla="*/ 2905126 w 2905126"/>
              <a:gd name="connsiteY4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126" h="3695700">
                <a:moveTo>
                  <a:pt x="1" y="0"/>
                </a:moveTo>
                <a:cubicBezTo>
                  <a:pt x="255588" y="63500"/>
                  <a:pt x="442914" y="153988"/>
                  <a:pt x="695326" y="342900"/>
                </a:cubicBezTo>
                <a:cubicBezTo>
                  <a:pt x="947739" y="531813"/>
                  <a:pt x="1250951" y="811213"/>
                  <a:pt x="1514476" y="1133475"/>
                </a:cubicBezTo>
                <a:cubicBezTo>
                  <a:pt x="1778001" y="1455738"/>
                  <a:pt x="2044701" y="1849438"/>
                  <a:pt x="2276476" y="2276475"/>
                </a:cubicBezTo>
                <a:cubicBezTo>
                  <a:pt x="2508251" y="2703512"/>
                  <a:pt x="2795588" y="3373437"/>
                  <a:pt x="2905126" y="369570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825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825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1" name="Freeform 27">
            <a:extLst>
              <a:ext uri="{FF2B5EF4-FFF2-40B4-BE49-F238E27FC236}">
                <a16:creationId xmlns:a16="http://schemas.microsoft.com/office/drawing/2014/main" id="{824C3F59-082D-48D3-9467-B9243AF38836}"/>
              </a:ext>
            </a:extLst>
          </p:cNvPr>
          <p:cNvSpPr/>
          <p:nvPr/>
        </p:nvSpPr>
        <p:spPr>
          <a:xfrm>
            <a:off x="1344370" y="3378312"/>
            <a:ext cx="1211419" cy="2861853"/>
          </a:xfrm>
          <a:custGeom>
            <a:avLst/>
            <a:gdLst>
              <a:gd name="connsiteX0" fmla="*/ 0 w 5448300"/>
              <a:gd name="connsiteY0" fmla="*/ 124471 h 3734446"/>
              <a:gd name="connsiteX1" fmla="*/ 206692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24471 h 3734446"/>
              <a:gd name="connsiteX1" fmla="*/ 1704975 w 5448300"/>
              <a:gd name="connsiteY1" fmla="*/ 646 h 3734446"/>
              <a:gd name="connsiteX2" fmla="*/ 2705100 w 5448300"/>
              <a:gd name="connsiteY2" fmla="*/ 86371 h 3734446"/>
              <a:gd name="connsiteX3" fmla="*/ 3124200 w 5448300"/>
              <a:gd name="connsiteY3" fmla="*/ 305446 h 3734446"/>
              <a:gd name="connsiteX4" fmla="*/ 4076700 w 5448300"/>
              <a:gd name="connsiteY4" fmla="*/ 1115071 h 3734446"/>
              <a:gd name="connsiteX5" fmla="*/ 4886325 w 5448300"/>
              <a:gd name="connsiteY5" fmla="*/ 2210446 h 3734446"/>
              <a:gd name="connsiteX6" fmla="*/ 5448300 w 5448300"/>
              <a:gd name="connsiteY6" fmla="*/ 3734446 h 3734446"/>
              <a:gd name="connsiteX0" fmla="*/ 0 w 5448300"/>
              <a:gd name="connsiteY0" fmla="*/ 131586 h 3741561"/>
              <a:gd name="connsiteX1" fmla="*/ 1704975 w 5448300"/>
              <a:gd name="connsiteY1" fmla="*/ 7761 h 3741561"/>
              <a:gd name="connsiteX2" fmla="*/ 2543175 w 5448300"/>
              <a:gd name="connsiteY2" fmla="*/ 45861 h 3741561"/>
              <a:gd name="connsiteX3" fmla="*/ 3124200 w 5448300"/>
              <a:gd name="connsiteY3" fmla="*/ 312561 h 3741561"/>
              <a:gd name="connsiteX4" fmla="*/ 4076700 w 5448300"/>
              <a:gd name="connsiteY4" fmla="*/ 1122186 h 3741561"/>
              <a:gd name="connsiteX5" fmla="*/ 4886325 w 5448300"/>
              <a:gd name="connsiteY5" fmla="*/ 2217561 h 3741561"/>
              <a:gd name="connsiteX6" fmla="*/ 5448300 w 5448300"/>
              <a:gd name="connsiteY6" fmla="*/ 3741561 h 374156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86325 w 5448300"/>
              <a:gd name="connsiteY5" fmla="*/ 2220851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76700 w 5448300"/>
              <a:gd name="connsiteY4" fmla="*/ 112547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5448300"/>
              <a:gd name="connsiteY0" fmla="*/ 134876 h 3744851"/>
              <a:gd name="connsiteX1" fmla="*/ 1704975 w 5448300"/>
              <a:gd name="connsiteY1" fmla="*/ 11051 h 3744851"/>
              <a:gd name="connsiteX2" fmla="*/ 2543175 w 5448300"/>
              <a:gd name="connsiteY2" fmla="*/ 49151 h 3744851"/>
              <a:gd name="connsiteX3" fmla="*/ 3238500 w 5448300"/>
              <a:gd name="connsiteY3" fmla="*/ 392051 h 3744851"/>
              <a:gd name="connsiteX4" fmla="*/ 4057650 w 5448300"/>
              <a:gd name="connsiteY4" fmla="*/ 1182626 h 3744851"/>
              <a:gd name="connsiteX5" fmla="*/ 4819650 w 5448300"/>
              <a:gd name="connsiteY5" fmla="*/ 2325626 h 3744851"/>
              <a:gd name="connsiteX6" fmla="*/ 5448300 w 5448300"/>
              <a:gd name="connsiteY6" fmla="*/ 3744851 h 3744851"/>
              <a:gd name="connsiteX0" fmla="*/ 0 w 3743325"/>
              <a:gd name="connsiteY0" fmla="*/ 11051 h 3744851"/>
              <a:gd name="connsiteX1" fmla="*/ 838200 w 3743325"/>
              <a:gd name="connsiteY1" fmla="*/ 49151 h 3744851"/>
              <a:gd name="connsiteX2" fmla="*/ 1533525 w 3743325"/>
              <a:gd name="connsiteY2" fmla="*/ 392051 h 3744851"/>
              <a:gd name="connsiteX3" fmla="*/ 2352675 w 3743325"/>
              <a:gd name="connsiteY3" fmla="*/ 1182626 h 3744851"/>
              <a:gd name="connsiteX4" fmla="*/ 3114675 w 3743325"/>
              <a:gd name="connsiteY4" fmla="*/ 2325626 h 3744851"/>
              <a:gd name="connsiteX5" fmla="*/ 3743325 w 3743325"/>
              <a:gd name="connsiteY5" fmla="*/ 3744851 h 3744851"/>
              <a:gd name="connsiteX0" fmla="*/ 1 w 2905126"/>
              <a:gd name="connsiteY0" fmla="*/ 0 h 3695700"/>
              <a:gd name="connsiteX1" fmla="*/ 695326 w 2905126"/>
              <a:gd name="connsiteY1" fmla="*/ 342900 h 3695700"/>
              <a:gd name="connsiteX2" fmla="*/ 1514476 w 2905126"/>
              <a:gd name="connsiteY2" fmla="*/ 1133475 h 3695700"/>
              <a:gd name="connsiteX3" fmla="*/ 2276476 w 2905126"/>
              <a:gd name="connsiteY3" fmla="*/ 2276475 h 3695700"/>
              <a:gd name="connsiteX4" fmla="*/ 2905126 w 2905126"/>
              <a:gd name="connsiteY4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126" h="3695700">
                <a:moveTo>
                  <a:pt x="1" y="0"/>
                </a:moveTo>
                <a:cubicBezTo>
                  <a:pt x="255588" y="63500"/>
                  <a:pt x="442914" y="153988"/>
                  <a:pt x="695326" y="342900"/>
                </a:cubicBezTo>
                <a:cubicBezTo>
                  <a:pt x="947739" y="531813"/>
                  <a:pt x="1250951" y="811213"/>
                  <a:pt x="1514476" y="1133475"/>
                </a:cubicBezTo>
                <a:cubicBezTo>
                  <a:pt x="1778001" y="1455738"/>
                  <a:pt x="2044701" y="1849438"/>
                  <a:pt x="2276476" y="2276475"/>
                </a:cubicBezTo>
                <a:cubicBezTo>
                  <a:pt x="2508251" y="2703512"/>
                  <a:pt x="2795588" y="3373437"/>
                  <a:pt x="2905126" y="3695700"/>
                </a:cubicBezTo>
              </a:path>
            </a:pathLst>
          </a:cu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825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 </a:t>
            </a:r>
            <a:endParaRPr lang="en-US" sz="825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2" name="Freeform 82">
            <a:extLst>
              <a:ext uri="{FF2B5EF4-FFF2-40B4-BE49-F238E27FC236}">
                <a16:creationId xmlns:a16="http://schemas.microsoft.com/office/drawing/2014/main" id="{F56DC048-BEF8-4584-9C1F-F3C68E02173F}"/>
              </a:ext>
            </a:extLst>
          </p:cNvPr>
          <p:cNvSpPr/>
          <p:nvPr/>
        </p:nvSpPr>
        <p:spPr>
          <a:xfrm>
            <a:off x="2492983" y="4658000"/>
            <a:ext cx="2530529" cy="1236188"/>
          </a:xfrm>
          <a:custGeom>
            <a:avLst/>
            <a:gdLst>
              <a:gd name="connsiteX0" fmla="*/ 0 w 2476500"/>
              <a:gd name="connsiteY0" fmla="*/ 908050 h 908050"/>
              <a:gd name="connsiteX1" fmla="*/ 1035050 w 2476500"/>
              <a:gd name="connsiteY1" fmla="*/ 717550 h 908050"/>
              <a:gd name="connsiteX2" fmla="*/ 1911350 w 2476500"/>
              <a:gd name="connsiteY2" fmla="*/ 355600 h 908050"/>
              <a:gd name="connsiteX3" fmla="*/ 2476500 w 2476500"/>
              <a:gd name="connsiteY3" fmla="*/ 0 h 90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6500" h="908050">
                <a:moveTo>
                  <a:pt x="0" y="908050"/>
                </a:moveTo>
                <a:cubicBezTo>
                  <a:pt x="358246" y="858837"/>
                  <a:pt x="716492" y="809625"/>
                  <a:pt x="1035050" y="717550"/>
                </a:cubicBezTo>
                <a:cubicBezTo>
                  <a:pt x="1353608" y="625475"/>
                  <a:pt x="1671108" y="475192"/>
                  <a:pt x="1911350" y="355600"/>
                </a:cubicBezTo>
                <a:cubicBezTo>
                  <a:pt x="2151592" y="236008"/>
                  <a:pt x="2316692" y="125942"/>
                  <a:pt x="2476500" y="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TextBox 42">
            <a:extLst>
              <a:ext uri="{FF2B5EF4-FFF2-40B4-BE49-F238E27FC236}">
                <a16:creationId xmlns:a16="http://schemas.microsoft.com/office/drawing/2014/main" id="{1FE398E3-836A-46AF-A7CB-CE7B85BAA70E}"/>
              </a:ext>
            </a:extLst>
          </p:cNvPr>
          <p:cNvSpPr txBox="1"/>
          <p:nvPr/>
        </p:nvSpPr>
        <p:spPr>
          <a:xfrm rot="20878608">
            <a:off x="2884908" y="5452354"/>
            <a:ext cx="445284" cy="11541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5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FEI 0.9</a:t>
            </a:r>
            <a:endParaRPr lang="en-US" sz="9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62C9170-0485-4046-9D10-70AF704AC1F5}"/>
              </a:ext>
            </a:extLst>
          </p:cNvPr>
          <p:cNvGrpSpPr/>
          <p:nvPr/>
        </p:nvGrpSpPr>
        <p:grpSpPr>
          <a:xfrm>
            <a:off x="1825785" y="3219774"/>
            <a:ext cx="2103861" cy="3101043"/>
            <a:chOff x="2567978" y="2833633"/>
            <a:chExt cx="2016603" cy="3261817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CC2353E-8C61-4872-ADE6-ED3E13F6E268}"/>
                </a:ext>
              </a:extLst>
            </p:cNvPr>
            <p:cNvSpPr/>
            <p:nvPr/>
          </p:nvSpPr>
          <p:spPr>
            <a:xfrm>
              <a:off x="4495021" y="6004010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FE9398E-8067-4863-B33B-115B3663BF30}"/>
                </a:ext>
              </a:extLst>
            </p:cNvPr>
            <p:cNvSpPr/>
            <p:nvPr/>
          </p:nvSpPr>
          <p:spPr>
            <a:xfrm>
              <a:off x="4203701" y="5101369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EBE087E-2BF2-41A9-A813-CA4FB5A1EDEA}"/>
                </a:ext>
              </a:extLst>
            </p:cNvPr>
            <p:cNvSpPr/>
            <p:nvPr/>
          </p:nvSpPr>
          <p:spPr>
            <a:xfrm>
              <a:off x="3869341" y="4329656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B0300C8-31C3-4073-B04C-26A29E8A7E45}"/>
                </a:ext>
              </a:extLst>
            </p:cNvPr>
            <p:cNvSpPr/>
            <p:nvPr/>
          </p:nvSpPr>
          <p:spPr>
            <a:xfrm>
              <a:off x="3420899" y="3581836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C245118-4A3D-4785-BA91-DDD145C26A42}"/>
                </a:ext>
              </a:extLst>
            </p:cNvPr>
            <p:cNvSpPr/>
            <p:nvPr/>
          </p:nvSpPr>
          <p:spPr>
            <a:xfrm>
              <a:off x="3018910" y="3105982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5C6CAA5-2B0F-4346-A520-F5C3D17F6E34}"/>
                </a:ext>
              </a:extLst>
            </p:cNvPr>
            <p:cNvSpPr/>
            <p:nvPr/>
          </p:nvSpPr>
          <p:spPr>
            <a:xfrm>
              <a:off x="2567978" y="2833633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A624F62-67CC-4F8B-8673-C13BB0E71DF6}"/>
              </a:ext>
            </a:extLst>
          </p:cNvPr>
          <p:cNvGrpSpPr/>
          <p:nvPr/>
        </p:nvGrpSpPr>
        <p:grpSpPr>
          <a:xfrm>
            <a:off x="2535163" y="3070285"/>
            <a:ext cx="3195786" cy="3286065"/>
            <a:chOff x="3504288" y="2620027"/>
            <a:chExt cx="3079692" cy="3485183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5E88437-BECC-4F59-9693-B0EDEE12F761}"/>
                </a:ext>
              </a:extLst>
            </p:cNvPr>
            <p:cNvSpPr/>
            <p:nvPr/>
          </p:nvSpPr>
          <p:spPr>
            <a:xfrm>
              <a:off x="6493722" y="6013770"/>
              <a:ext cx="90258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F4B1959-959C-4F26-A320-BDA7BCFE1A0B}"/>
                </a:ext>
              </a:extLst>
            </p:cNvPr>
            <p:cNvSpPr/>
            <p:nvPr/>
          </p:nvSpPr>
          <p:spPr>
            <a:xfrm>
              <a:off x="6041793" y="5047534"/>
              <a:ext cx="90258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78DA898-3FBC-4721-8D46-688298D120A9}"/>
                </a:ext>
              </a:extLst>
            </p:cNvPr>
            <p:cNvSpPr/>
            <p:nvPr/>
          </p:nvSpPr>
          <p:spPr>
            <a:xfrm>
              <a:off x="5523099" y="4221450"/>
              <a:ext cx="90258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E03DCB3-1481-4AFD-85A1-6A12846D7EA5}"/>
                </a:ext>
              </a:extLst>
            </p:cNvPr>
            <p:cNvSpPr/>
            <p:nvPr/>
          </p:nvSpPr>
          <p:spPr>
            <a:xfrm>
              <a:off x="4827428" y="3420944"/>
              <a:ext cx="90258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F8D14AA-EA78-4022-862B-5A6DD41EE979}"/>
                </a:ext>
              </a:extLst>
            </p:cNvPr>
            <p:cNvSpPr/>
            <p:nvPr/>
          </p:nvSpPr>
          <p:spPr>
            <a:xfrm>
              <a:off x="4203820" y="2911566"/>
              <a:ext cx="90258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8CCF39A-40D5-4AB3-A1A3-B247C9C9B596}"/>
                </a:ext>
              </a:extLst>
            </p:cNvPr>
            <p:cNvSpPr/>
            <p:nvPr/>
          </p:nvSpPr>
          <p:spPr>
            <a:xfrm>
              <a:off x="3504288" y="2620027"/>
              <a:ext cx="90258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26C84BF-3DFB-4AF3-82B1-5250B488AF94}"/>
              </a:ext>
            </a:extLst>
          </p:cNvPr>
          <p:cNvGrpSpPr/>
          <p:nvPr/>
        </p:nvGrpSpPr>
        <p:grpSpPr>
          <a:xfrm>
            <a:off x="2386726" y="3070362"/>
            <a:ext cx="2938215" cy="3286065"/>
            <a:chOff x="3296847" y="2624892"/>
            <a:chExt cx="2844026" cy="3466802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3FC00B8-CE4C-4931-8D6E-50D98A89F13A}"/>
                </a:ext>
              </a:extLst>
            </p:cNvPr>
            <p:cNvSpPr/>
            <p:nvPr/>
          </p:nvSpPr>
          <p:spPr>
            <a:xfrm>
              <a:off x="6050906" y="6000254"/>
              <a:ext cx="89967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96EE333-E190-49DA-B1AB-C4A0480CB50B}"/>
                </a:ext>
              </a:extLst>
            </p:cNvPr>
            <p:cNvSpPr/>
            <p:nvPr/>
          </p:nvSpPr>
          <p:spPr>
            <a:xfrm>
              <a:off x="5634560" y="5039252"/>
              <a:ext cx="89967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1A31EFFF-2F82-4BFF-9BB2-BC37C0A62BD1}"/>
                </a:ext>
              </a:extLst>
            </p:cNvPr>
            <p:cNvSpPr/>
            <p:nvPr/>
          </p:nvSpPr>
          <p:spPr>
            <a:xfrm>
              <a:off x="5156706" y="4217643"/>
              <a:ext cx="89967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59EAA363-145B-4FD6-B9F4-498225F1627F}"/>
                </a:ext>
              </a:extLst>
            </p:cNvPr>
            <p:cNvSpPr/>
            <p:nvPr/>
          </p:nvSpPr>
          <p:spPr>
            <a:xfrm>
              <a:off x="4515809" y="3421471"/>
              <a:ext cx="89967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7129368-481F-4886-BAD6-7A8F5F7247A0}"/>
                </a:ext>
              </a:extLst>
            </p:cNvPr>
            <p:cNvSpPr/>
            <p:nvPr/>
          </p:nvSpPr>
          <p:spPr>
            <a:xfrm>
              <a:off x="3941302" y="2914851"/>
              <a:ext cx="89967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C5610F3-2C41-41A6-A6CD-550983ACA182}"/>
                </a:ext>
              </a:extLst>
            </p:cNvPr>
            <p:cNvSpPr/>
            <p:nvPr/>
          </p:nvSpPr>
          <p:spPr>
            <a:xfrm>
              <a:off x="3296847" y="2624892"/>
              <a:ext cx="89967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6371445-02A3-4EDF-BDF4-57A29B9930AC}"/>
              </a:ext>
            </a:extLst>
          </p:cNvPr>
          <p:cNvGrpSpPr/>
          <p:nvPr/>
        </p:nvGrpSpPr>
        <p:grpSpPr>
          <a:xfrm>
            <a:off x="2206301" y="3066225"/>
            <a:ext cx="2689073" cy="3299726"/>
            <a:chOff x="3080094" y="2619375"/>
            <a:chExt cx="2577543" cy="3470801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584DA11-2B7D-4D8C-B1EE-30469E9D8BB8}"/>
                </a:ext>
              </a:extLst>
            </p:cNvPr>
            <p:cNvSpPr/>
            <p:nvPr/>
          </p:nvSpPr>
          <p:spPr>
            <a:xfrm>
              <a:off x="5568077" y="5998736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27A69C0-BC9E-496B-911D-AA7BE7E413AF}"/>
                </a:ext>
              </a:extLst>
            </p:cNvPr>
            <p:cNvSpPr/>
            <p:nvPr/>
          </p:nvSpPr>
          <p:spPr>
            <a:xfrm>
              <a:off x="5190547" y="5031416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0921FC43-04CD-4E73-93C0-8550BC10C244}"/>
                </a:ext>
              </a:extLst>
            </p:cNvPr>
            <p:cNvSpPr/>
            <p:nvPr/>
          </p:nvSpPr>
          <p:spPr>
            <a:xfrm>
              <a:off x="4757239" y="4204407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BA06CC6-44BE-46E6-A79D-3FE2C51B257D}"/>
                </a:ext>
              </a:extLst>
            </p:cNvPr>
            <p:cNvSpPr/>
            <p:nvPr/>
          </p:nvSpPr>
          <p:spPr>
            <a:xfrm>
              <a:off x="4191639" y="3430283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FF046557-9579-4F65-9622-E1D9BAC17AEE}"/>
                </a:ext>
              </a:extLst>
            </p:cNvPr>
            <p:cNvSpPr/>
            <p:nvPr/>
          </p:nvSpPr>
          <p:spPr>
            <a:xfrm>
              <a:off x="3661360" y="2924879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FBEDEAC-D0D7-41C5-A70A-C2083B741E5C}"/>
                </a:ext>
              </a:extLst>
            </p:cNvPr>
            <p:cNvSpPr/>
            <p:nvPr/>
          </p:nvSpPr>
          <p:spPr>
            <a:xfrm>
              <a:off x="3080094" y="2619375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7CBACE9-456C-4BC4-B32E-2A9CE270F50E}"/>
              </a:ext>
            </a:extLst>
          </p:cNvPr>
          <p:cNvGrpSpPr/>
          <p:nvPr/>
        </p:nvGrpSpPr>
        <p:grpSpPr>
          <a:xfrm>
            <a:off x="2005183" y="3133421"/>
            <a:ext cx="2397383" cy="3210486"/>
            <a:chOff x="2811937" y="2718496"/>
            <a:chExt cx="2297950" cy="3376934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8756915A-663C-4DD4-935D-DCBE31F49A33}"/>
                </a:ext>
              </a:extLst>
            </p:cNvPr>
            <p:cNvSpPr/>
            <p:nvPr/>
          </p:nvSpPr>
          <p:spPr>
            <a:xfrm>
              <a:off x="5020327" y="6003990"/>
              <a:ext cx="89560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CF18FA1-A919-4E62-A902-6F023829197F}"/>
                </a:ext>
              </a:extLst>
            </p:cNvPr>
            <p:cNvSpPr/>
            <p:nvPr/>
          </p:nvSpPr>
          <p:spPr>
            <a:xfrm>
              <a:off x="4686474" y="5068573"/>
              <a:ext cx="89560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BA53D8E-C2B7-41E8-A304-1FF163B6CF0B}"/>
                </a:ext>
              </a:extLst>
            </p:cNvPr>
            <p:cNvSpPr/>
            <p:nvPr/>
          </p:nvSpPr>
          <p:spPr>
            <a:xfrm>
              <a:off x="4303298" y="4268840"/>
              <a:ext cx="89560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97B6F874-761D-4D84-92D0-8D1D240997D9}"/>
                </a:ext>
              </a:extLst>
            </p:cNvPr>
            <p:cNvSpPr/>
            <p:nvPr/>
          </p:nvSpPr>
          <p:spPr>
            <a:xfrm>
              <a:off x="3789383" y="3493868"/>
              <a:ext cx="89560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8C92BC6D-ABDE-4ADD-97CC-25C292DC938E}"/>
                </a:ext>
              </a:extLst>
            </p:cNvPr>
            <p:cNvSpPr/>
            <p:nvPr/>
          </p:nvSpPr>
          <p:spPr>
            <a:xfrm>
              <a:off x="3328704" y="3000736"/>
              <a:ext cx="89560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5E6647F3-74F0-45D9-9158-50EA8FB0A7EC}"/>
                </a:ext>
              </a:extLst>
            </p:cNvPr>
            <p:cNvSpPr/>
            <p:nvPr/>
          </p:nvSpPr>
          <p:spPr>
            <a:xfrm>
              <a:off x="2811937" y="2718496"/>
              <a:ext cx="89560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A20DB08-5915-4162-A85E-9B6EE13472A4}"/>
              </a:ext>
            </a:extLst>
          </p:cNvPr>
          <p:cNvGrpSpPr/>
          <p:nvPr/>
        </p:nvGrpSpPr>
        <p:grpSpPr>
          <a:xfrm>
            <a:off x="1590928" y="3296681"/>
            <a:ext cx="1737811" cy="2998182"/>
            <a:chOff x="2259596" y="2940939"/>
            <a:chExt cx="1665735" cy="3153624"/>
          </a:xfrm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561790A1-CC25-4973-ACCE-91E2DC845052}"/>
                </a:ext>
              </a:extLst>
            </p:cNvPr>
            <p:cNvSpPr/>
            <p:nvPr/>
          </p:nvSpPr>
          <p:spPr>
            <a:xfrm>
              <a:off x="3836733" y="6003123"/>
              <a:ext cx="88598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BCCB3A1B-741F-4A99-BDFB-B8ACAB3CD50B}"/>
                </a:ext>
              </a:extLst>
            </p:cNvPr>
            <p:cNvSpPr/>
            <p:nvPr/>
          </p:nvSpPr>
          <p:spPr>
            <a:xfrm>
              <a:off x="3598310" y="5131287"/>
              <a:ext cx="88598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DCF265B-BC39-4786-8DFA-BBAE2B03FC4E}"/>
                </a:ext>
              </a:extLst>
            </p:cNvPr>
            <p:cNvSpPr/>
            <p:nvPr/>
          </p:nvSpPr>
          <p:spPr>
            <a:xfrm>
              <a:off x="3324662" y="4385910"/>
              <a:ext cx="88598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47FC6A5-88DE-49B5-B9FA-06D4EBEE62B4}"/>
                </a:ext>
              </a:extLst>
            </p:cNvPr>
            <p:cNvSpPr/>
            <p:nvPr/>
          </p:nvSpPr>
          <p:spPr>
            <a:xfrm>
              <a:off x="2957646" y="3663610"/>
              <a:ext cx="88598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3FAD005-D9B1-4EA1-970B-D217DD8C63CE}"/>
                </a:ext>
              </a:extLst>
            </p:cNvPr>
            <p:cNvSpPr/>
            <p:nvPr/>
          </p:nvSpPr>
          <p:spPr>
            <a:xfrm>
              <a:off x="2628650" y="3203994"/>
              <a:ext cx="88598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0BE32E18-0E7A-46A9-8E3C-A626F6FAE6B1}"/>
                </a:ext>
              </a:extLst>
            </p:cNvPr>
            <p:cNvSpPr/>
            <p:nvPr/>
          </p:nvSpPr>
          <p:spPr>
            <a:xfrm>
              <a:off x="2259596" y="2940939"/>
              <a:ext cx="88598" cy="9144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23ED72C-4705-4E50-BEBA-0CFA6B859DF7}"/>
              </a:ext>
            </a:extLst>
          </p:cNvPr>
          <p:cNvGrpSpPr/>
          <p:nvPr/>
        </p:nvGrpSpPr>
        <p:grpSpPr>
          <a:xfrm>
            <a:off x="1314000" y="3345716"/>
            <a:ext cx="1296095" cy="2938162"/>
            <a:chOff x="1895124" y="3006318"/>
            <a:chExt cx="1242339" cy="3090492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01D694EC-96C3-4C4C-BF7A-032EC536DCB0}"/>
                </a:ext>
              </a:extLst>
            </p:cNvPr>
            <p:cNvSpPr/>
            <p:nvPr/>
          </p:nvSpPr>
          <p:spPr>
            <a:xfrm>
              <a:off x="3047903" y="6005370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8717829-4595-4661-BB41-23A3CE2641E8}"/>
                </a:ext>
              </a:extLst>
            </p:cNvPr>
            <p:cNvSpPr/>
            <p:nvPr/>
          </p:nvSpPr>
          <p:spPr>
            <a:xfrm>
              <a:off x="2873631" y="5151505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8736B573-C865-42F5-9761-16777B160A6F}"/>
                </a:ext>
              </a:extLst>
            </p:cNvPr>
            <p:cNvSpPr/>
            <p:nvPr/>
          </p:nvSpPr>
          <p:spPr>
            <a:xfrm>
              <a:off x="2673614" y="4421499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B17C409-9590-4068-AC10-ADFB978640AA}"/>
                </a:ext>
              </a:extLst>
            </p:cNvPr>
            <p:cNvSpPr/>
            <p:nvPr/>
          </p:nvSpPr>
          <p:spPr>
            <a:xfrm>
              <a:off x="2405351" y="3714092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2DCB6FCB-0971-4449-8B6B-9781D8297A5D}"/>
                </a:ext>
              </a:extLst>
            </p:cNvPr>
            <p:cNvSpPr/>
            <p:nvPr/>
          </p:nvSpPr>
          <p:spPr>
            <a:xfrm>
              <a:off x="2164877" y="3263951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D9F8346-F098-45E3-9508-13376EF036D2}"/>
                </a:ext>
              </a:extLst>
            </p:cNvPr>
            <p:cNvSpPr/>
            <p:nvPr/>
          </p:nvSpPr>
          <p:spPr>
            <a:xfrm>
              <a:off x="1895124" y="3006318"/>
              <a:ext cx="89560" cy="91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74" name="Freeform 55">
            <a:extLst>
              <a:ext uri="{FF2B5EF4-FFF2-40B4-BE49-F238E27FC236}">
                <a16:creationId xmlns:a16="http://schemas.microsoft.com/office/drawing/2014/main" id="{B3E1FC7B-0CED-46CA-A02B-D90AE9EAF106}"/>
              </a:ext>
            </a:extLst>
          </p:cNvPr>
          <p:cNvSpPr/>
          <p:nvPr/>
        </p:nvSpPr>
        <p:spPr>
          <a:xfrm>
            <a:off x="2093941" y="4900513"/>
            <a:ext cx="3273466" cy="109270"/>
          </a:xfrm>
          <a:custGeom>
            <a:avLst/>
            <a:gdLst>
              <a:gd name="connsiteX0" fmla="*/ 0 w 3203575"/>
              <a:gd name="connsiteY0" fmla="*/ 80264 h 80264"/>
              <a:gd name="connsiteX1" fmla="*/ 736600 w 3203575"/>
              <a:gd name="connsiteY1" fmla="*/ 61214 h 80264"/>
              <a:gd name="connsiteX2" fmla="*/ 1346200 w 3203575"/>
              <a:gd name="connsiteY2" fmla="*/ 45339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3575" h="80264">
                <a:moveTo>
                  <a:pt x="0" y="80264"/>
                </a:moveTo>
                <a:lnTo>
                  <a:pt x="736600" y="61214"/>
                </a:lnTo>
                <a:lnTo>
                  <a:pt x="1346200" y="45339"/>
                </a:lnTo>
                <a:cubicBezTo>
                  <a:pt x="1529292" y="38989"/>
                  <a:pt x="1835150" y="23114"/>
                  <a:pt x="1835150" y="23114"/>
                </a:cubicBezTo>
                <a:cubicBezTo>
                  <a:pt x="2000779" y="15706"/>
                  <a:pt x="2180696" y="4064"/>
                  <a:pt x="2339975" y="889"/>
                </a:cubicBezTo>
                <a:cubicBezTo>
                  <a:pt x="2499254" y="-2286"/>
                  <a:pt x="2790825" y="4064"/>
                  <a:pt x="2790825" y="4064"/>
                </a:cubicBezTo>
                <a:lnTo>
                  <a:pt x="3203575" y="7239"/>
                </a:lnTo>
              </a:path>
            </a:pathLst>
          </a:custGeom>
          <a:noFill/>
          <a:ln w="635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Freeform 108">
            <a:extLst>
              <a:ext uri="{FF2B5EF4-FFF2-40B4-BE49-F238E27FC236}">
                <a16:creationId xmlns:a16="http://schemas.microsoft.com/office/drawing/2014/main" id="{5A5EAB8B-0EE1-40E4-A658-2D0AD5B85D6F}"/>
              </a:ext>
            </a:extLst>
          </p:cNvPr>
          <p:cNvSpPr/>
          <p:nvPr/>
        </p:nvSpPr>
        <p:spPr>
          <a:xfrm>
            <a:off x="1936775" y="4278152"/>
            <a:ext cx="2932818" cy="192542"/>
          </a:xfrm>
          <a:custGeom>
            <a:avLst/>
            <a:gdLst>
              <a:gd name="connsiteX0" fmla="*/ 0 w 3203575"/>
              <a:gd name="connsiteY0" fmla="*/ 80264 h 80264"/>
              <a:gd name="connsiteX1" fmla="*/ 736600 w 3203575"/>
              <a:gd name="connsiteY1" fmla="*/ 61214 h 80264"/>
              <a:gd name="connsiteX2" fmla="*/ 1346200 w 3203575"/>
              <a:gd name="connsiteY2" fmla="*/ 45339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80264 h 80264"/>
              <a:gd name="connsiteX1" fmla="*/ 657225 w 3203575"/>
              <a:gd name="connsiteY1" fmla="*/ 61214 h 80264"/>
              <a:gd name="connsiteX2" fmla="*/ 1346200 w 3203575"/>
              <a:gd name="connsiteY2" fmla="*/ 45339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80264 h 80264"/>
              <a:gd name="connsiteX1" fmla="*/ 657225 w 3203575"/>
              <a:gd name="connsiteY1" fmla="*/ 61214 h 80264"/>
              <a:gd name="connsiteX2" fmla="*/ 1206500 w 3203575"/>
              <a:gd name="connsiteY2" fmla="*/ 23114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98425 h 98425"/>
              <a:gd name="connsiteX1" fmla="*/ 657225 w 3203575"/>
              <a:gd name="connsiteY1" fmla="*/ 79375 h 98425"/>
              <a:gd name="connsiteX2" fmla="*/ 1206500 w 3203575"/>
              <a:gd name="connsiteY2" fmla="*/ 41275 h 98425"/>
              <a:gd name="connsiteX3" fmla="*/ 1654175 w 3203575"/>
              <a:gd name="connsiteY3" fmla="*/ 0 h 98425"/>
              <a:gd name="connsiteX4" fmla="*/ 2339975 w 3203575"/>
              <a:gd name="connsiteY4" fmla="*/ 19050 h 98425"/>
              <a:gd name="connsiteX5" fmla="*/ 2790825 w 3203575"/>
              <a:gd name="connsiteY5" fmla="*/ 22225 h 98425"/>
              <a:gd name="connsiteX6" fmla="*/ 3203575 w 3203575"/>
              <a:gd name="connsiteY6" fmla="*/ 25400 h 98425"/>
              <a:gd name="connsiteX0" fmla="*/ 0 w 3203575"/>
              <a:gd name="connsiteY0" fmla="*/ 139700 h 139700"/>
              <a:gd name="connsiteX1" fmla="*/ 657225 w 3203575"/>
              <a:gd name="connsiteY1" fmla="*/ 120650 h 139700"/>
              <a:gd name="connsiteX2" fmla="*/ 1206500 w 3203575"/>
              <a:gd name="connsiteY2" fmla="*/ 82550 h 139700"/>
              <a:gd name="connsiteX3" fmla="*/ 1654175 w 3203575"/>
              <a:gd name="connsiteY3" fmla="*/ 41275 h 139700"/>
              <a:gd name="connsiteX4" fmla="*/ 2095500 w 3203575"/>
              <a:gd name="connsiteY4" fmla="*/ 0 h 139700"/>
              <a:gd name="connsiteX5" fmla="*/ 2790825 w 3203575"/>
              <a:gd name="connsiteY5" fmla="*/ 63500 h 139700"/>
              <a:gd name="connsiteX6" fmla="*/ 3203575 w 3203575"/>
              <a:gd name="connsiteY6" fmla="*/ 66675 h 139700"/>
              <a:gd name="connsiteX0" fmla="*/ 0 w 3203575"/>
              <a:gd name="connsiteY0" fmla="*/ 143183 h 143183"/>
              <a:gd name="connsiteX1" fmla="*/ 657225 w 3203575"/>
              <a:gd name="connsiteY1" fmla="*/ 124133 h 143183"/>
              <a:gd name="connsiteX2" fmla="*/ 1206500 w 3203575"/>
              <a:gd name="connsiteY2" fmla="*/ 86033 h 143183"/>
              <a:gd name="connsiteX3" fmla="*/ 1654175 w 3203575"/>
              <a:gd name="connsiteY3" fmla="*/ 44758 h 143183"/>
              <a:gd name="connsiteX4" fmla="*/ 2095500 w 3203575"/>
              <a:gd name="connsiteY4" fmla="*/ 3483 h 143183"/>
              <a:gd name="connsiteX5" fmla="*/ 2505075 w 3203575"/>
              <a:gd name="connsiteY5" fmla="*/ 9833 h 143183"/>
              <a:gd name="connsiteX6" fmla="*/ 3203575 w 3203575"/>
              <a:gd name="connsiteY6" fmla="*/ 70158 h 143183"/>
              <a:gd name="connsiteX0" fmla="*/ 0 w 2870200"/>
              <a:gd name="connsiteY0" fmla="*/ 141433 h 141433"/>
              <a:gd name="connsiteX1" fmla="*/ 657225 w 2870200"/>
              <a:gd name="connsiteY1" fmla="*/ 122383 h 141433"/>
              <a:gd name="connsiteX2" fmla="*/ 1206500 w 2870200"/>
              <a:gd name="connsiteY2" fmla="*/ 84283 h 141433"/>
              <a:gd name="connsiteX3" fmla="*/ 1654175 w 2870200"/>
              <a:gd name="connsiteY3" fmla="*/ 43008 h 141433"/>
              <a:gd name="connsiteX4" fmla="*/ 2095500 w 2870200"/>
              <a:gd name="connsiteY4" fmla="*/ 1733 h 141433"/>
              <a:gd name="connsiteX5" fmla="*/ 2505075 w 2870200"/>
              <a:gd name="connsiteY5" fmla="*/ 8083 h 141433"/>
              <a:gd name="connsiteX6" fmla="*/ 2870200 w 2870200"/>
              <a:gd name="connsiteY6" fmla="*/ 11258 h 14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0200" h="141433">
                <a:moveTo>
                  <a:pt x="0" y="141433"/>
                </a:moveTo>
                <a:lnTo>
                  <a:pt x="657225" y="122383"/>
                </a:lnTo>
                <a:cubicBezTo>
                  <a:pt x="858308" y="112858"/>
                  <a:pt x="1040342" y="97512"/>
                  <a:pt x="1206500" y="84283"/>
                </a:cubicBezTo>
                <a:cubicBezTo>
                  <a:pt x="1372658" y="71054"/>
                  <a:pt x="1506008" y="56766"/>
                  <a:pt x="1654175" y="43008"/>
                </a:cubicBezTo>
                <a:cubicBezTo>
                  <a:pt x="1801283" y="29250"/>
                  <a:pt x="1953683" y="7554"/>
                  <a:pt x="2095500" y="1733"/>
                </a:cubicBezTo>
                <a:cubicBezTo>
                  <a:pt x="2237317" y="-4088"/>
                  <a:pt x="2375958" y="6496"/>
                  <a:pt x="2505075" y="8083"/>
                </a:cubicBezTo>
                <a:lnTo>
                  <a:pt x="2870200" y="11258"/>
                </a:lnTo>
              </a:path>
            </a:pathLst>
          </a:custGeom>
          <a:noFill/>
          <a:ln w="635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6" name="Freeform 109">
            <a:extLst>
              <a:ext uri="{FF2B5EF4-FFF2-40B4-BE49-F238E27FC236}">
                <a16:creationId xmlns:a16="http://schemas.microsoft.com/office/drawing/2014/main" id="{518FB30B-E822-4727-AF5A-0E8B2EE436B2}"/>
              </a:ext>
            </a:extLst>
          </p:cNvPr>
          <p:cNvSpPr/>
          <p:nvPr/>
        </p:nvSpPr>
        <p:spPr>
          <a:xfrm>
            <a:off x="1742341" y="3700197"/>
            <a:ext cx="2522684" cy="268905"/>
          </a:xfrm>
          <a:custGeom>
            <a:avLst/>
            <a:gdLst>
              <a:gd name="connsiteX0" fmla="*/ 0 w 3203575"/>
              <a:gd name="connsiteY0" fmla="*/ 80264 h 80264"/>
              <a:gd name="connsiteX1" fmla="*/ 736600 w 3203575"/>
              <a:gd name="connsiteY1" fmla="*/ 61214 h 80264"/>
              <a:gd name="connsiteX2" fmla="*/ 1346200 w 3203575"/>
              <a:gd name="connsiteY2" fmla="*/ 45339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80264 h 80264"/>
              <a:gd name="connsiteX1" fmla="*/ 657225 w 3203575"/>
              <a:gd name="connsiteY1" fmla="*/ 61214 h 80264"/>
              <a:gd name="connsiteX2" fmla="*/ 1346200 w 3203575"/>
              <a:gd name="connsiteY2" fmla="*/ 45339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80264 h 80264"/>
              <a:gd name="connsiteX1" fmla="*/ 657225 w 3203575"/>
              <a:gd name="connsiteY1" fmla="*/ 61214 h 80264"/>
              <a:gd name="connsiteX2" fmla="*/ 1206500 w 3203575"/>
              <a:gd name="connsiteY2" fmla="*/ 23114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98425 h 98425"/>
              <a:gd name="connsiteX1" fmla="*/ 657225 w 3203575"/>
              <a:gd name="connsiteY1" fmla="*/ 79375 h 98425"/>
              <a:gd name="connsiteX2" fmla="*/ 1206500 w 3203575"/>
              <a:gd name="connsiteY2" fmla="*/ 41275 h 98425"/>
              <a:gd name="connsiteX3" fmla="*/ 1654175 w 3203575"/>
              <a:gd name="connsiteY3" fmla="*/ 0 h 98425"/>
              <a:gd name="connsiteX4" fmla="*/ 2339975 w 3203575"/>
              <a:gd name="connsiteY4" fmla="*/ 19050 h 98425"/>
              <a:gd name="connsiteX5" fmla="*/ 2790825 w 3203575"/>
              <a:gd name="connsiteY5" fmla="*/ 22225 h 98425"/>
              <a:gd name="connsiteX6" fmla="*/ 3203575 w 3203575"/>
              <a:gd name="connsiteY6" fmla="*/ 25400 h 98425"/>
              <a:gd name="connsiteX0" fmla="*/ 0 w 3203575"/>
              <a:gd name="connsiteY0" fmla="*/ 139700 h 139700"/>
              <a:gd name="connsiteX1" fmla="*/ 657225 w 3203575"/>
              <a:gd name="connsiteY1" fmla="*/ 120650 h 139700"/>
              <a:gd name="connsiteX2" fmla="*/ 1206500 w 3203575"/>
              <a:gd name="connsiteY2" fmla="*/ 82550 h 139700"/>
              <a:gd name="connsiteX3" fmla="*/ 1654175 w 3203575"/>
              <a:gd name="connsiteY3" fmla="*/ 41275 h 139700"/>
              <a:gd name="connsiteX4" fmla="*/ 2095500 w 3203575"/>
              <a:gd name="connsiteY4" fmla="*/ 0 h 139700"/>
              <a:gd name="connsiteX5" fmla="*/ 2790825 w 3203575"/>
              <a:gd name="connsiteY5" fmla="*/ 63500 h 139700"/>
              <a:gd name="connsiteX6" fmla="*/ 3203575 w 3203575"/>
              <a:gd name="connsiteY6" fmla="*/ 66675 h 139700"/>
              <a:gd name="connsiteX0" fmla="*/ 0 w 3203575"/>
              <a:gd name="connsiteY0" fmla="*/ 143183 h 143183"/>
              <a:gd name="connsiteX1" fmla="*/ 657225 w 3203575"/>
              <a:gd name="connsiteY1" fmla="*/ 124133 h 143183"/>
              <a:gd name="connsiteX2" fmla="*/ 1206500 w 3203575"/>
              <a:gd name="connsiteY2" fmla="*/ 86033 h 143183"/>
              <a:gd name="connsiteX3" fmla="*/ 1654175 w 3203575"/>
              <a:gd name="connsiteY3" fmla="*/ 44758 h 143183"/>
              <a:gd name="connsiteX4" fmla="*/ 2095500 w 3203575"/>
              <a:gd name="connsiteY4" fmla="*/ 3483 h 143183"/>
              <a:gd name="connsiteX5" fmla="*/ 2505075 w 3203575"/>
              <a:gd name="connsiteY5" fmla="*/ 9833 h 143183"/>
              <a:gd name="connsiteX6" fmla="*/ 3203575 w 3203575"/>
              <a:gd name="connsiteY6" fmla="*/ 70158 h 143183"/>
              <a:gd name="connsiteX0" fmla="*/ 0 w 2870200"/>
              <a:gd name="connsiteY0" fmla="*/ 141433 h 141433"/>
              <a:gd name="connsiteX1" fmla="*/ 657225 w 2870200"/>
              <a:gd name="connsiteY1" fmla="*/ 122383 h 141433"/>
              <a:gd name="connsiteX2" fmla="*/ 1206500 w 2870200"/>
              <a:gd name="connsiteY2" fmla="*/ 84283 h 141433"/>
              <a:gd name="connsiteX3" fmla="*/ 1654175 w 2870200"/>
              <a:gd name="connsiteY3" fmla="*/ 43008 h 141433"/>
              <a:gd name="connsiteX4" fmla="*/ 2095500 w 2870200"/>
              <a:gd name="connsiteY4" fmla="*/ 1733 h 141433"/>
              <a:gd name="connsiteX5" fmla="*/ 2505075 w 2870200"/>
              <a:gd name="connsiteY5" fmla="*/ 8083 h 141433"/>
              <a:gd name="connsiteX6" fmla="*/ 2870200 w 2870200"/>
              <a:gd name="connsiteY6" fmla="*/ 11258 h 141433"/>
              <a:gd name="connsiteX0" fmla="*/ 0 w 2870200"/>
              <a:gd name="connsiteY0" fmla="*/ 141433 h 141433"/>
              <a:gd name="connsiteX1" fmla="*/ 561975 w 2870200"/>
              <a:gd name="connsiteY1" fmla="*/ 103333 h 141433"/>
              <a:gd name="connsiteX2" fmla="*/ 1206500 w 2870200"/>
              <a:gd name="connsiteY2" fmla="*/ 84283 h 141433"/>
              <a:gd name="connsiteX3" fmla="*/ 1654175 w 2870200"/>
              <a:gd name="connsiteY3" fmla="*/ 43008 h 141433"/>
              <a:gd name="connsiteX4" fmla="*/ 2095500 w 2870200"/>
              <a:gd name="connsiteY4" fmla="*/ 1733 h 141433"/>
              <a:gd name="connsiteX5" fmla="*/ 2505075 w 2870200"/>
              <a:gd name="connsiteY5" fmla="*/ 8083 h 141433"/>
              <a:gd name="connsiteX6" fmla="*/ 2870200 w 2870200"/>
              <a:gd name="connsiteY6" fmla="*/ 11258 h 141433"/>
              <a:gd name="connsiteX0" fmla="*/ 0 w 2870200"/>
              <a:gd name="connsiteY0" fmla="*/ 141433 h 141433"/>
              <a:gd name="connsiteX1" fmla="*/ 561975 w 2870200"/>
              <a:gd name="connsiteY1" fmla="*/ 103333 h 141433"/>
              <a:gd name="connsiteX2" fmla="*/ 1016000 w 2870200"/>
              <a:gd name="connsiteY2" fmla="*/ 52533 h 141433"/>
              <a:gd name="connsiteX3" fmla="*/ 1654175 w 2870200"/>
              <a:gd name="connsiteY3" fmla="*/ 43008 h 141433"/>
              <a:gd name="connsiteX4" fmla="*/ 2095500 w 2870200"/>
              <a:gd name="connsiteY4" fmla="*/ 1733 h 141433"/>
              <a:gd name="connsiteX5" fmla="*/ 2505075 w 2870200"/>
              <a:gd name="connsiteY5" fmla="*/ 8083 h 141433"/>
              <a:gd name="connsiteX6" fmla="*/ 2870200 w 2870200"/>
              <a:gd name="connsiteY6" fmla="*/ 11258 h 141433"/>
              <a:gd name="connsiteX0" fmla="*/ 0 w 2870200"/>
              <a:gd name="connsiteY0" fmla="*/ 157596 h 157596"/>
              <a:gd name="connsiteX1" fmla="*/ 561975 w 2870200"/>
              <a:gd name="connsiteY1" fmla="*/ 119496 h 157596"/>
              <a:gd name="connsiteX2" fmla="*/ 1016000 w 2870200"/>
              <a:gd name="connsiteY2" fmla="*/ 68696 h 157596"/>
              <a:gd name="connsiteX3" fmla="*/ 1393825 w 2870200"/>
              <a:gd name="connsiteY3" fmla="*/ 2021 h 157596"/>
              <a:gd name="connsiteX4" fmla="*/ 2095500 w 2870200"/>
              <a:gd name="connsiteY4" fmla="*/ 17896 h 157596"/>
              <a:gd name="connsiteX5" fmla="*/ 2505075 w 2870200"/>
              <a:gd name="connsiteY5" fmla="*/ 24246 h 157596"/>
              <a:gd name="connsiteX6" fmla="*/ 2870200 w 2870200"/>
              <a:gd name="connsiteY6" fmla="*/ 27421 h 157596"/>
              <a:gd name="connsiteX0" fmla="*/ 0 w 2870200"/>
              <a:gd name="connsiteY0" fmla="*/ 219288 h 219288"/>
              <a:gd name="connsiteX1" fmla="*/ 561975 w 2870200"/>
              <a:gd name="connsiteY1" fmla="*/ 181188 h 219288"/>
              <a:gd name="connsiteX2" fmla="*/ 1016000 w 2870200"/>
              <a:gd name="connsiteY2" fmla="*/ 130388 h 219288"/>
              <a:gd name="connsiteX3" fmla="*/ 1393825 w 2870200"/>
              <a:gd name="connsiteY3" fmla="*/ 63713 h 219288"/>
              <a:gd name="connsiteX4" fmla="*/ 1778000 w 2870200"/>
              <a:gd name="connsiteY4" fmla="*/ 213 h 219288"/>
              <a:gd name="connsiteX5" fmla="*/ 2505075 w 2870200"/>
              <a:gd name="connsiteY5" fmla="*/ 85938 h 219288"/>
              <a:gd name="connsiteX6" fmla="*/ 2870200 w 2870200"/>
              <a:gd name="connsiteY6" fmla="*/ 89113 h 219288"/>
              <a:gd name="connsiteX0" fmla="*/ 0 w 2870200"/>
              <a:gd name="connsiteY0" fmla="*/ 222867 h 222867"/>
              <a:gd name="connsiteX1" fmla="*/ 561975 w 2870200"/>
              <a:gd name="connsiteY1" fmla="*/ 184767 h 222867"/>
              <a:gd name="connsiteX2" fmla="*/ 1016000 w 2870200"/>
              <a:gd name="connsiteY2" fmla="*/ 133967 h 222867"/>
              <a:gd name="connsiteX3" fmla="*/ 1393825 w 2870200"/>
              <a:gd name="connsiteY3" fmla="*/ 67292 h 222867"/>
              <a:gd name="connsiteX4" fmla="*/ 1778000 w 2870200"/>
              <a:gd name="connsiteY4" fmla="*/ 3792 h 222867"/>
              <a:gd name="connsiteX5" fmla="*/ 2114550 w 2870200"/>
              <a:gd name="connsiteY5" fmla="*/ 16492 h 222867"/>
              <a:gd name="connsiteX6" fmla="*/ 2870200 w 2870200"/>
              <a:gd name="connsiteY6" fmla="*/ 92692 h 222867"/>
              <a:gd name="connsiteX0" fmla="*/ 0 w 2438400"/>
              <a:gd name="connsiteY0" fmla="*/ 221151 h 221151"/>
              <a:gd name="connsiteX1" fmla="*/ 561975 w 2438400"/>
              <a:gd name="connsiteY1" fmla="*/ 183051 h 221151"/>
              <a:gd name="connsiteX2" fmla="*/ 1016000 w 2438400"/>
              <a:gd name="connsiteY2" fmla="*/ 132251 h 221151"/>
              <a:gd name="connsiteX3" fmla="*/ 1393825 w 2438400"/>
              <a:gd name="connsiteY3" fmla="*/ 65576 h 221151"/>
              <a:gd name="connsiteX4" fmla="*/ 1778000 w 2438400"/>
              <a:gd name="connsiteY4" fmla="*/ 2076 h 221151"/>
              <a:gd name="connsiteX5" fmla="*/ 2114550 w 2438400"/>
              <a:gd name="connsiteY5" fmla="*/ 14776 h 221151"/>
              <a:gd name="connsiteX6" fmla="*/ 2438400 w 2438400"/>
              <a:gd name="connsiteY6" fmla="*/ 8426 h 221151"/>
              <a:gd name="connsiteX0" fmla="*/ 0 w 2438400"/>
              <a:gd name="connsiteY0" fmla="*/ 212844 h 212844"/>
              <a:gd name="connsiteX1" fmla="*/ 561975 w 2438400"/>
              <a:gd name="connsiteY1" fmla="*/ 174744 h 212844"/>
              <a:gd name="connsiteX2" fmla="*/ 1016000 w 2438400"/>
              <a:gd name="connsiteY2" fmla="*/ 123944 h 212844"/>
              <a:gd name="connsiteX3" fmla="*/ 1393825 w 2438400"/>
              <a:gd name="connsiteY3" fmla="*/ 57269 h 212844"/>
              <a:gd name="connsiteX4" fmla="*/ 1803400 w 2438400"/>
              <a:gd name="connsiteY4" fmla="*/ 6469 h 212844"/>
              <a:gd name="connsiteX5" fmla="*/ 2114550 w 2438400"/>
              <a:gd name="connsiteY5" fmla="*/ 6469 h 212844"/>
              <a:gd name="connsiteX6" fmla="*/ 2438400 w 2438400"/>
              <a:gd name="connsiteY6" fmla="*/ 119 h 21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212844">
                <a:moveTo>
                  <a:pt x="0" y="212844"/>
                </a:moveTo>
                <a:lnTo>
                  <a:pt x="561975" y="174744"/>
                </a:lnTo>
                <a:cubicBezTo>
                  <a:pt x="731308" y="159927"/>
                  <a:pt x="877358" y="143523"/>
                  <a:pt x="1016000" y="123944"/>
                </a:cubicBezTo>
                <a:cubicBezTo>
                  <a:pt x="1154642" y="104365"/>
                  <a:pt x="1262592" y="76848"/>
                  <a:pt x="1393825" y="57269"/>
                </a:cubicBezTo>
                <a:cubicBezTo>
                  <a:pt x="1525058" y="37690"/>
                  <a:pt x="1683279" y="14936"/>
                  <a:pt x="1803400" y="6469"/>
                </a:cubicBezTo>
                <a:cubicBezTo>
                  <a:pt x="1923521" y="-1998"/>
                  <a:pt x="2008717" y="7527"/>
                  <a:pt x="2114550" y="6469"/>
                </a:cubicBezTo>
                <a:cubicBezTo>
                  <a:pt x="2220383" y="5411"/>
                  <a:pt x="2316692" y="-939"/>
                  <a:pt x="2438400" y="119"/>
                </a:cubicBezTo>
              </a:path>
            </a:pathLst>
          </a:custGeom>
          <a:noFill/>
          <a:ln w="635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7" name="Freeform 110">
            <a:extLst>
              <a:ext uri="{FF2B5EF4-FFF2-40B4-BE49-F238E27FC236}">
                <a16:creationId xmlns:a16="http://schemas.microsoft.com/office/drawing/2014/main" id="{34086DE0-BB1A-4374-B985-875CC50A8CC1}"/>
              </a:ext>
            </a:extLst>
          </p:cNvPr>
          <p:cNvSpPr/>
          <p:nvPr/>
        </p:nvSpPr>
        <p:spPr>
          <a:xfrm>
            <a:off x="1551502" y="3321369"/>
            <a:ext cx="2141029" cy="323472"/>
          </a:xfrm>
          <a:custGeom>
            <a:avLst/>
            <a:gdLst>
              <a:gd name="connsiteX0" fmla="*/ 0 w 3203575"/>
              <a:gd name="connsiteY0" fmla="*/ 80264 h 80264"/>
              <a:gd name="connsiteX1" fmla="*/ 736600 w 3203575"/>
              <a:gd name="connsiteY1" fmla="*/ 61214 h 80264"/>
              <a:gd name="connsiteX2" fmla="*/ 1346200 w 3203575"/>
              <a:gd name="connsiteY2" fmla="*/ 45339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80264 h 80264"/>
              <a:gd name="connsiteX1" fmla="*/ 657225 w 3203575"/>
              <a:gd name="connsiteY1" fmla="*/ 61214 h 80264"/>
              <a:gd name="connsiteX2" fmla="*/ 1346200 w 3203575"/>
              <a:gd name="connsiteY2" fmla="*/ 45339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80264 h 80264"/>
              <a:gd name="connsiteX1" fmla="*/ 657225 w 3203575"/>
              <a:gd name="connsiteY1" fmla="*/ 61214 h 80264"/>
              <a:gd name="connsiteX2" fmla="*/ 1206500 w 3203575"/>
              <a:gd name="connsiteY2" fmla="*/ 23114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98425 h 98425"/>
              <a:gd name="connsiteX1" fmla="*/ 657225 w 3203575"/>
              <a:gd name="connsiteY1" fmla="*/ 79375 h 98425"/>
              <a:gd name="connsiteX2" fmla="*/ 1206500 w 3203575"/>
              <a:gd name="connsiteY2" fmla="*/ 41275 h 98425"/>
              <a:gd name="connsiteX3" fmla="*/ 1654175 w 3203575"/>
              <a:gd name="connsiteY3" fmla="*/ 0 h 98425"/>
              <a:gd name="connsiteX4" fmla="*/ 2339975 w 3203575"/>
              <a:gd name="connsiteY4" fmla="*/ 19050 h 98425"/>
              <a:gd name="connsiteX5" fmla="*/ 2790825 w 3203575"/>
              <a:gd name="connsiteY5" fmla="*/ 22225 h 98425"/>
              <a:gd name="connsiteX6" fmla="*/ 3203575 w 3203575"/>
              <a:gd name="connsiteY6" fmla="*/ 25400 h 98425"/>
              <a:gd name="connsiteX0" fmla="*/ 0 w 3203575"/>
              <a:gd name="connsiteY0" fmla="*/ 139700 h 139700"/>
              <a:gd name="connsiteX1" fmla="*/ 657225 w 3203575"/>
              <a:gd name="connsiteY1" fmla="*/ 120650 h 139700"/>
              <a:gd name="connsiteX2" fmla="*/ 1206500 w 3203575"/>
              <a:gd name="connsiteY2" fmla="*/ 82550 h 139700"/>
              <a:gd name="connsiteX3" fmla="*/ 1654175 w 3203575"/>
              <a:gd name="connsiteY3" fmla="*/ 41275 h 139700"/>
              <a:gd name="connsiteX4" fmla="*/ 2095500 w 3203575"/>
              <a:gd name="connsiteY4" fmla="*/ 0 h 139700"/>
              <a:gd name="connsiteX5" fmla="*/ 2790825 w 3203575"/>
              <a:gd name="connsiteY5" fmla="*/ 63500 h 139700"/>
              <a:gd name="connsiteX6" fmla="*/ 3203575 w 3203575"/>
              <a:gd name="connsiteY6" fmla="*/ 66675 h 139700"/>
              <a:gd name="connsiteX0" fmla="*/ 0 w 3203575"/>
              <a:gd name="connsiteY0" fmla="*/ 143183 h 143183"/>
              <a:gd name="connsiteX1" fmla="*/ 657225 w 3203575"/>
              <a:gd name="connsiteY1" fmla="*/ 124133 h 143183"/>
              <a:gd name="connsiteX2" fmla="*/ 1206500 w 3203575"/>
              <a:gd name="connsiteY2" fmla="*/ 86033 h 143183"/>
              <a:gd name="connsiteX3" fmla="*/ 1654175 w 3203575"/>
              <a:gd name="connsiteY3" fmla="*/ 44758 h 143183"/>
              <a:gd name="connsiteX4" fmla="*/ 2095500 w 3203575"/>
              <a:gd name="connsiteY4" fmla="*/ 3483 h 143183"/>
              <a:gd name="connsiteX5" fmla="*/ 2505075 w 3203575"/>
              <a:gd name="connsiteY5" fmla="*/ 9833 h 143183"/>
              <a:gd name="connsiteX6" fmla="*/ 3203575 w 3203575"/>
              <a:gd name="connsiteY6" fmla="*/ 70158 h 143183"/>
              <a:gd name="connsiteX0" fmla="*/ 0 w 2870200"/>
              <a:gd name="connsiteY0" fmla="*/ 141433 h 141433"/>
              <a:gd name="connsiteX1" fmla="*/ 657225 w 2870200"/>
              <a:gd name="connsiteY1" fmla="*/ 122383 h 141433"/>
              <a:gd name="connsiteX2" fmla="*/ 1206500 w 2870200"/>
              <a:gd name="connsiteY2" fmla="*/ 84283 h 141433"/>
              <a:gd name="connsiteX3" fmla="*/ 1654175 w 2870200"/>
              <a:gd name="connsiteY3" fmla="*/ 43008 h 141433"/>
              <a:gd name="connsiteX4" fmla="*/ 2095500 w 2870200"/>
              <a:gd name="connsiteY4" fmla="*/ 1733 h 141433"/>
              <a:gd name="connsiteX5" fmla="*/ 2505075 w 2870200"/>
              <a:gd name="connsiteY5" fmla="*/ 8083 h 141433"/>
              <a:gd name="connsiteX6" fmla="*/ 2870200 w 2870200"/>
              <a:gd name="connsiteY6" fmla="*/ 11258 h 141433"/>
              <a:gd name="connsiteX0" fmla="*/ 0 w 2870200"/>
              <a:gd name="connsiteY0" fmla="*/ 141433 h 141433"/>
              <a:gd name="connsiteX1" fmla="*/ 561975 w 2870200"/>
              <a:gd name="connsiteY1" fmla="*/ 103333 h 141433"/>
              <a:gd name="connsiteX2" fmla="*/ 1206500 w 2870200"/>
              <a:gd name="connsiteY2" fmla="*/ 84283 h 141433"/>
              <a:gd name="connsiteX3" fmla="*/ 1654175 w 2870200"/>
              <a:gd name="connsiteY3" fmla="*/ 43008 h 141433"/>
              <a:gd name="connsiteX4" fmla="*/ 2095500 w 2870200"/>
              <a:gd name="connsiteY4" fmla="*/ 1733 h 141433"/>
              <a:gd name="connsiteX5" fmla="*/ 2505075 w 2870200"/>
              <a:gd name="connsiteY5" fmla="*/ 8083 h 141433"/>
              <a:gd name="connsiteX6" fmla="*/ 2870200 w 2870200"/>
              <a:gd name="connsiteY6" fmla="*/ 11258 h 141433"/>
              <a:gd name="connsiteX0" fmla="*/ 0 w 2870200"/>
              <a:gd name="connsiteY0" fmla="*/ 141433 h 141433"/>
              <a:gd name="connsiteX1" fmla="*/ 561975 w 2870200"/>
              <a:gd name="connsiteY1" fmla="*/ 103333 h 141433"/>
              <a:gd name="connsiteX2" fmla="*/ 1016000 w 2870200"/>
              <a:gd name="connsiteY2" fmla="*/ 52533 h 141433"/>
              <a:gd name="connsiteX3" fmla="*/ 1654175 w 2870200"/>
              <a:gd name="connsiteY3" fmla="*/ 43008 h 141433"/>
              <a:gd name="connsiteX4" fmla="*/ 2095500 w 2870200"/>
              <a:gd name="connsiteY4" fmla="*/ 1733 h 141433"/>
              <a:gd name="connsiteX5" fmla="*/ 2505075 w 2870200"/>
              <a:gd name="connsiteY5" fmla="*/ 8083 h 141433"/>
              <a:gd name="connsiteX6" fmla="*/ 2870200 w 2870200"/>
              <a:gd name="connsiteY6" fmla="*/ 11258 h 141433"/>
              <a:gd name="connsiteX0" fmla="*/ 0 w 2870200"/>
              <a:gd name="connsiteY0" fmla="*/ 157596 h 157596"/>
              <a:gd name="connsiteX1" fmla="*/ 561975 w 2870200"/>
              <a:gd name="connsiteY1" fmla="*/ 119496 h 157596"/>
              <a:gd name="connsiteX2" fmla="*/ 1016000 w 2870200"/>
              <a:gd name="connsiteY2" fmla="*/ 68696 h 157596"/>
              <a:gd name="connsiteX3" fmla="*/ 1393825 w 2870200"/>
              <a:gd name="connsiteY3" fmla="*/ 2021 h 157596"/>
              <a:gd name="connsiteX4" fmla="*/ 2095500 w 2870200"/>
              <a:gd name="connsiteY4" fmla="*/ 17896 h 157596"/>
              <a:gd name="connsiteX5" fmla="*/ 2505075 w 2870200"/>
              <a:gd name="connsiteY5" fmla="*/ 24246 h 157596"/>
              <a:gd name="connsiteX6" fmla="*/ 2870200 w 2870200"/>
              <a:gd name="connsiteY6" fmla="*/ 27421 h 157596"/>
              <a:gd name="connsiteX0" fmla="*/ 0 w 2870200"/>
              <a:gd name="connsiteY0" fmla="*/ 219288 h 219288"/>
              <a:gd name="connsiteX1" fmla="*/ 561975 w 2870200"/>
              <a:gd name="connsiteY1" fmla="*/ 181188 h 219288"/>
              <a:gd name="connsiteX2" fmla="*/ 1016000 w 2870200"/>
              <a:gd name="connsiteY2" fmla="*/ 130388 h 219288"/>
              <a:gd name="connsiteX3" fmla="*/ 1393825 w 2870200"/>
              <a:gd name="connsiteY3" fmla="*/ 63713 h 219288"/>
              <a:gd name="connsiteX4" fmla="*/ 1778000 w 2870200"/>
              <a:gd name="connsiteY4" fmla="*/ 213 h 219288"/>
              <a:gd name="connsiteX5" fmla="*/ 2505075 w 2870200"/>
              <a:gd name="connsiteY5" fmla="*/ 85938 h 219288"/>
              <a:gd name="connsiteX6" fmla="*/ 2870200 w 2870200"/>
              <a:gd name="connsiteY6" fmla="*/ 89113 h 219288"/>
              <a:gd name="connsiteX0" fmla="*/ 0 w 2870200"/>
              <a:gd name="connsiteY0" fmla="*/ 222867 h 222867"/>
              <a:gd name="connsiteX1" fmla="*/ 561975 w 2870200"/>
              <a:gd name="connsiteY1" fmla="*/ 184767 h 222867"/>
              <a:gd name="connsiteX2" fmla="*/ 1016000 w 2870200"/>
              <a:gd name="connsiteY2" fmla="*/ 133967 h 222867"/>
              <a:gd name="connsiteX3" fmla="*/ 1393825 w 2870200"/>
              <a:gd name="connsiteY3" fmla="*/ 67292 h 222867"/>
              <a:gd name="connsiteX4" fmla="*/ 1778000 w 2870200"/>
              <a:gd name="connsiteY4" fmla="*/ 3792 h 222867"/>
              <a:gd name="connsiteX5" fmla="*/ 2114550 w 2870200"/>
              <a:gd name="connsiteY5" fmla="*/ 16492 h 222867"/>
              <a:gd name="connsiteX6" fmla="*/ 2870200 w 2870200"/>
              <a:gd name="connsiteY6" fmla="*/ 92692 h 222867"/>
              <a:gd name="connsiteX0" fmla="*/ 0 w 2438400"/>
              <a:gd name="connsiteY0" fmla="*/ 221151 h 221151"/>
              <a:gd name="connsiteX1" fmla="*/ 561975 w 2438400"/>
              <a:gd name="connsiteY1" fmla="*/ 183051 h 221151"/>
              <a:gd name="connsiteX2" fmla="*/ 1016000 w 2438400"/>
              <a:gd name="connsiteY2" fmla="*/ 132251 h 221151"/>
              <a:gd name="connsiteX3" fmla="*/ 1393825 w 2438400"/>
              <a:gd name="connsiteY3" fmla="*/ 65576 h 221151"/>
              <a:gd name="connsiteX4" fmla="*/ 1778000 w 2438400"/>
              <a:gd name="connsiteY4" fmla="*/ 2076 h 221151"/>
              <a:gd name="connsiteX5" fmla="*/ 2114550 w 2438400"/>
              <a:gd name="connsiteY5" fmla="*/ 14776 h 221151"/>
              <a:gd name="connsiteX6" fmla="*/ 2438400 w 2438400"/>
              <a:gd name="connsiteY6" fmla="*/ 8426 h 221151"/>
              <a:gd name="connsiteX0" fmla="*/ 0 w 2438400"/>
              <a:gd name="connsiteY0" fmla="*/ 212844 h 212844"/>
              <a:gd name="connsiteX1" fmla="*/ 561975 w 2438400"/>
              <a:gd name="connsiteY1" fmla="*/ 174744 h 212844"/>
              <a:gd name="connsiteX2" fmla="*/ 1016000 w 2438400"/>
              <a:gd name="connsiteY2" fmla="*/ 123944 h 212844"/>
              <a:gd name="connsiteX3" fmla="*/ 1393825 w 2438400"/>
              <a:gd name="connsiteY3" fmla="*/ 57269 h 212844"/>
              <a:gd name="connsiteX4" fmla="*/ 1803400 w 2438400"/>
              <a:gd name="connsiteY4" fmla="*/ 6469 h 212844"/>
              <a:gd name="connsiteX5" fmla="*/ 2114550 w 2438400"/>
              <a:gd name="connsiteY5" fmla="*/ 6469 h 212844"/>
              <a:gd name="connsiteX6" fmla="*/ 2438400 w 2438400"/>
              <a:gd name="connsiteY6" fmla="*/ 119 h 212844"/>
              <a:gd name="connsiteX0" fmla="*/ 0 w 2438400"/>
              <a:gd name="connsiteY0" fmla="*/ 212844 h 212844"/>
              <a:gd name="connsiteX1" fmla="*/ 473075 w 2438400"/>
              <a:gd name="connsiteY1" fmla="*/ 171569 h 212844"/>
              <a:gd name="connsiteX2" fmla="*/ 1016000 w 2438400"/>
              <a:gd name="connsiteY2" fmla="*/ 123944 h 212844"/>
              <a:gd name="connsiteX3" fmla="*/ 1393825 w 2438400"/>
              <a:gd name="connsiteY3" fmla="*/ 57269 h 212844"/>
              <a:gd name="connsiteX4" fmla="*/ 1803400 w 2438400"/>
              <a:gd name="connsiteY4" fmla="*/ 6469 h 212844"/>
              <a:gd name="connsiteX5" fmla="*/ 2114550 w 2438400"/>
              <a:gd name="connsiteY5" fmla="*/ 6469 h 212844"/>
              <a:gd name="connsiteX6" fmla="*/ 2438400 w 2438400"/>
              <a:gd name="connsiteY6" fmla="*/ 119 h 212844"/>
              <a:gd name="connsiteX0" fmla="*/ 0 w 2438400"/>
              <a:gd name="connsiteY0" fmla="*/ 212844 h 212844"/>
              <a:gd name="connsiteX1" fmla="*/ 473075 w 2438400"/>
              <a:gd name="connsiteY1" fmla="*/ 171569 h 212844"/>
              <a:gd name="connsiteX2" fmla="*/ 869950 w 2438400"/>
              <a:gd name="connsiteY2" fmla="*/ 104894 h 212844"/>
              <a:gd name="connsiteX3" fmla="*/ 1393825 w 2438400"/>
              <a:gd name="connsiteY3" fmla="*/ 57269 h 212844"/>
              <a:gd name="connsiteX4" fmla="*/ 1803400 w 2438400"/>
              <a:gd name="connsiteY4" fmla="*/ 6469 h 212844"/>
              <a:gd name="connsiteX5" fmla="*/ 2114550 w 2438400"/>
              <a:gd name="connsiteY5" fmla="*/ 6469 h 212844"/>
              <a:gd name="connsiteX6" fmla="*/ 2438400 w 2438400"/>
              <a:gd name="connsiteY6" fmla="*/ 119 h 212844"/>
              <a:gd name="connsiteX0" fmla="*/ 0 w 2438400"/>
              <a:gd name="connsiteY0" fmla="*/ 212844 h 212844"/>
              <a:gd name="connsiteX1" fmla="*/ 473075 w 2438400"/>
              <a:gd name="connsiteY1" fmla="*/ 171569 h 212844"/>
              <a:gd name="connsiteX2" fmla="*/ 869950 w 2438400"/>
              <a:gd name="connsiteY2" fmla="*/ 104894 h 212844"/>
              <a:gd name="connsiteX3" fmla="*/ 1177925 w 2438400"/>
              <a:gd name="connsiteY3" fmla="*/ 28694 h 212844"/>
              <a:gd name="connsiteX4" fmla="*/ 1803400 w 2438400"/>
              <a:gd name="connsiteY4" fmla="*/ 6469 h 212844"/>
              <a:gd name="connsiteX5" fmla="*/ 2114550 w 2438400"/>
              <a:gd name="connsiteY5" fmla="*/ 6469 h 212844"/>
              <a:gd name="connsiteX6" fmla="*/ 2438400 w 2438400"/>
              <a:gd name="connsiteY6" fmla="*/ 119 h 212844"/>
              <a:gd name="connsiteX0" fmla="*/ 0 w 2438400"/>
              <a:gd name="connsiteY0" fmla="*/ 212844 h 212844"/>
              <a:gd name="connsiteX1" fmla="*/ 473075 w 2438400"/>
              <a:gd name="connsiteY1" fmla="*/ 171569 h 212844"/>
              <a:gd name="connsiteX2" fmla="*/ 869950 w 2438400"/>
              <a:gd name="connsiteY2" fmla="*/ 104894 h 212844"/>
              <a:gd name="connsiteX3" fmla="*/ 1177925 w 2438400"/>
              <a:gd name="connsiteY3" fmla="*/ 28694 h 212844"/>
              <a:gd name="connsiteX4" fmla="*/ 1803400 w 2438400"/>
              <a:gd name="connsiteY4" fmla="*/ 6469 h 212844"/>
              <a:gd name="connsiteX5" fmla="*/ 2114550 w 2438400"/>
              <a:gd name="connsiteY5" fmla="*/ 6469 h 212844"/>
              <a:gd name="connsiteX6" fmla="*/ 2438400 w 2438400"/>
              <a:gd name="connsiteY6" fmla="*/ 119 h 212844"/>
              <a:gd name="connsiteX0" fmla="*/ 0 w 2438400"/>
              <a:gd name="connsiteY0" fmla="*/ 238429 h 238429"/>
              <a:gd name="connsiteX1" fmla="*/ 473075 w 2438400"/>
              <a:gd name="connsiteY1" fmla="*/ 197154 h 238429"/>
              <a:gd name="connsiteX2" fmla="*/ 869950 w 2438400"/>
              <a:gd name="connsiteY2" fmla="*/ 130479 h 238429"/>
              <a:gd name="connsiteX3" fmla="*/ 1177925 w 2438400"/>
              <a:gd name="connsiteY3" fmla="*/ 54279 h 238429"/>
              <a:gd name="connsiteX4" fmla="*/ 1511300 w 2438400"/>
              <a:gd name="connsiteY4" fmla="*/ 304 h 238429"/>
              <a:gd name="connsiteX5" fmla="*/ 2114550 w 2438400"/>
              <a:gd name="connsiteY5" fmla="*/ 32054 h 238429"/>
              <a:gd name="connsiteX6" fmla="*/ 2438400 w 2438400"/>
              <a:gd name="connsiteY6" fmla="*/ 25704 h 238429"/>
              <a:gd name="connsiteX0" fmla="*/ 0 w 2438400"/>
              <a:gd name="connsiteY0" fmla="*/ 247650 h 247650"/>
              <a:gd name="connsiteX1" fmla="*/ 473075 w 2438400"/>
              <a:gd name="connsiteY1" fmla="*/ 206375 h 247650"/>
              <a:gd name="connsiteX2" fmla="*/ 869950 w 2438400"/>
              <a:gd name="connsiteY2" fmla="*/ 139700 h 247650"/>
              <a:gd name="connsiteX3" fmla="*/ 1177925 w 2438400"/>
              <a:gd name="connsiteY3" fmla="*/ 63500 h 247650"/>
              <a:gd name="connsiteX4" fmla="*/ 1511300 w 2438400"/>
              <a:gd name="connsiteY4" fmla="*/ 9525 h 247650"/>
              <a:gd name="connsiteX5" fmla="*/ 1787525 w 2438400"/>
              <a:gd name="connsiteY5" fmla="*/ 0 h 247650"/>
              <a:gd name="connsiteX6" fmla="*/ 2438400 w 2438400"/>
              <a:gd name="connsiteY6" fmla="*/ 34925 h 247650"/>
              <a:gd name="connsiteX0" fmla="*/ 0 w 2057400"/>
              <a:gd name="connsiteY0" fmla="*/ 247683 h 247683"/>
              <a:gd name="connsiteX1" fmla="*/ 473075 w 2057400"/>
              <a:gd name="connsiteY1" fmla="*/ 206408 h 247683"/>
              <a:gd name="connsiteX2" fmla="*/ 869950 w 2057400"/>
              <a:gd name="connsiteY2" fmla="*/ 139733 h 247683"/>
              <a:gd name="connsiteX3" fmla="*/ 1177925 w 2057400"/>
              <a:gd name="connsiteY3" fmla="*/ 63533 h 247683"/>
              <a:gd name="connsiteX4" fmla="*/ 1511300 w 2057400"/>
              <a:gd name="connsiteY4" fmla="*/ 9558 h 247683"/>
              <a:gd name="connsiteX5" fmla="*/ 1787525 w 2057400"/>
              <a:gd name="connsiteY5" fmla="*/ 33 h 247683"/>
              <a:gd name="connsiteX6" fmla="*/ 2057400 w 2057400"/>
              <a:gd name="connsiteY6" fmla="*/ 6383 h 24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57400" h="247683">
                <a:moveTo>
                  <a:pt x="0" y="247683"/>
                </a:moveTo>
                <a:cubicBezTo>
                  <a:pt x="157692" y="233925"/>
                  <a:pt x="328083" y="224400"/>
                  <a:pt x="473075" y="206408"/>
                </a:cubicBezTo>
                <a:cubicBezTo>
                  <a:pt x="618067" y="188416"/>
                  <a:pt x="752475" y="163545"/>
                  <a:pt x="869950" y="139733"/>
                </a:cubicBezTo>
                <a:cubicBezTo>
                  <a:pt x="987425" y="115921"/>
                  <a:pt x="1071033" y="85229"/>
                  <a:pt x="1177925" y="63533"/>
                </a:cubicBezTo>
                <a:cubicBezTo>
                  <a:pt x="1284817" y="41837"/>
                  <a:pt x="1409700" y="20141"/>
                  <a:pt x="1511300" y="9558"/>
                </a:cubicBezTo>
                <a:cubicBezTo>
                  <a:pt x="1612900" y="-1025"/>
                  <a:pt x="1696508" y="562"/>
                  <a:pt x="1787525" y="33"/>
                </a:cubicBezTo>
                <a:cubicBezTo>
                  <a:pt x="1878542" y="-496"/>
                  <a:pt x="1935692" y="5325"/>
                  <a:pt x="2057400" y="6383"/>
                </a:cubicBezTo>
              </a:path>
            </a:pathLst>
          </a:custGeom>
          <a:noFill/>
          <a:ln w="635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8" name="Freeform 112">
            <a:extLst>
              <a:ext uri="{FF2B5EF4-FFF2-40B4-BE49-F238E27FC236}">
                <a16:creationId xmlns:a16="http://schemas.microsoft.com/office/drawing/2014/main" id="{76348D56-38EE-4775-B4FE-CD4C71239C69}"/>
              </a:ext>
            </a:extLst>
          </p:cNvPr>
          <p:cNvSpPr/>
          <p:nvPr/>
        </p:nvSpPr>
        <p:spPr>
          <a:xfrm>
            <a:off x="1348290" y="3102740"/>
            <a:ext cx="1697802" cy="347231"/>
          </a:xfrm>
          <a:custGeom>
            <a:avLst/>
            <a:gdLst>
              <a:gd name="connsiteX0" fmla="*/ 0 w 3203575"/>
              <a:gd name="connsiteY0" fmla="*/ 80264 h 80264"/>
              <a:gd name="connsiteX1" fmla="*/ 736600 w 3203575"/>
              <a:gd name="connsiteY1" fmla="*/ 61214 h 80264"/>
              <a:gd name="connsiteX2" fmla="*/ 1346200 w 3203575"/>
              <a:gd name="connsiteY2" fmla="*/ 45339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80264 h 80264"/>
              <a:gd name="connsiteX1" fmla="*/ 657225 w 3203575"/>
              <a:gd name="connsiteY1" fmla="*/ 61214 h 80264"/>
              <a:gd name="connsiteX2" fmla="*/ 1346200 w 3203575"/>
              <a:gd name="connsiteY2" fmla="*/ 45339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80264 h 80264"/>
              <a:gd name="connsiteX1" fmla="*/ 657225 w 3203575"/>
              <a:gd name="connsiteY1" fmla="*/ 61214 h 80264"/>
              <a:gd name="connsiteX2" fmla="*/ 1206500 w 3203575"/>
              <a:gd name="connsiteY2" fmla="*/ 23114 h 80264"/>
              <a:gd name="connsiteX3" fmla="*/ 1835150 w 3203575"/>
              <a:gd name="connsiteY3" fmla="*/ 23114 h 80264"/>
              <a:gd name="connsiteX4" fmla="*/ 2339975 w 3203575"/>
              <a:gd name="connsiteY4" fmla="*/ 889 h 80264"/>
              <a:gd name="connsiteX5" fmla="*/ 2790825 w 3203575"/>
              <a:gd name="connsiteY5" fmla="*/ 4064 h 80264"/>
              <a:gd name="connsiteX6" fmla="*/ 3203575 w 3203575"/>
              <a:gd name="connsiteY6" fmla="*/ 7239 h 80264"/>
              <a:gd name="connsiteX0" fmla="*/ 0 w 3203575"/>
              <a:gd name="connsiteY0" fmla="*/ 98425 h 98425"/>
              <a:gd name="connsiteX1" fmla="*/ 657225 w 3203575"/>
              <a:gd name="connsiteY1" fmla="*/ 79375 h 98425"/>
              <a:gd name="connsiteX2" fmla="*/ 1206500 w 3203575"/>
              <a:gd name="connsiteY2" fmla="*/ 41275 h 98425"/>
              <a:gd name="connsiteX3" fmla="*/ 1654175 w 3203575"/>
              <a:gd name="connsiteY3" fmla="*/ 0 h 98425"/>
              <a:gd name="connsiteX4" fmla="*/ 2339975 w 3203575"/>
              <a:gd name="connsiteY4" fmla="*/ 19050 h 98425"/>
              <a:gd name="connsiteX5" fmla="*/ 2790825 w 3203575"/>
              <a:gd name="connsiteY5" fmla="*/ 22225 h 98425"/>
              <a:gd name="connsiteX6" fmla="*/ 3203575 w 3203575"/>
              <a:gd name="connsiteY6" fmla="*/ 25400 h 98425"/>
              <a:gd name="connsiteX0" fmla="*/ 0 w 3203575"/>
              <a:gd name="connsiteY0" fmla="*/ 139700 h 139700"/>
              <a:gd name="connsiteX1" fmla="*/ 657225 w 3203575"/>
              <a:gd name="connsiteY1" fmla="*/ 120650 h 139700"/>
              <a:gd name="connsiteX2" fmla="*/ 1206500 w 3203575"/>
              <a:gd name="connsiteY2" fmla="*/ 82550 h 139700"/>
              <a:gd name="connsiteX3" fmla="*/ 1654175 w 3203575"/>
              <a:gd name="connsiteY3" fmla="*/ 41275 h 139700"/>
              <a:gd name="connsiteX4" fmla="*/ 2095500 w 3203575"/>
              <a:gd name="connsiteY4" fmla="*/ 0 h 139700"/>
              <a:gd name="connsiteX5" fmla="*/ 2790825 w 3203575"/>
              <a:gd name="connsiteY5" fmla="*/ 63500 h 139700"/>
              <a:gd name="connsiteX6" fmla="*/ 3203575 w 3203575"/>
              <a:gd name="connsiteY6" fmla="*/ 66675 h 139700"/>
              <a:gd name="connsiteX0" fmla="*/ 0 w 3203575"/>
              <a:gd name="connsiteY0" fmla="*/ 143183 h 143183"/>
              <a:gd name="connsiteX1" fmla="*/ 657225 w 3203575"/>
              <a:gd name="connsiteY1" fmla="*/ 124133 h 143183"/>
              <a:gd name="connsiteX2" fmla="*/ 1206500 w 3203575"/>
              <a:gd name="connsiteY2" fmla="*/ 86033 h 143183"/>
              <a:gd name="connsiteX3" fmla="*/ 1654175 w 3203575"/>
              <a:gd name="connsiteY3" fmla="*/ 44758 h 143183"/>
              <a:gd name="connsiteX4" fmla="*/ 2095500 w 3203575"/>
              <a:gd name="connsiteY4" fmla="*/ 3483 h 143183"/>
              <a:gd name="connsiteX5" fmla="*/ 2505075 w 3203575"/>
              <a:gd name="connsiteY5" fmla="*/ 9833 h 143183"/>
              <a:gd name="connsiteX6" fmla="*/ 3203575 w 3203575"/>
              <a:gd name="connsiteY6" fmla="*/ 70158 h 143183"/>
              <a:gd name="connsiteX0" fmla="*/ 0 w 2870200"/>
              <a:gd name="connsiteY0" fmla="*/ 141433 h 141433"/>
              <a:gd name="connsiteX1" fmla="*/ 657225 w 2870200"/>
              <a:gd name="connsiteY1" fmla="*/ 122383 h 141433"/>
              <a:gd name="connsiteX2" fmla="*/ 1206500 w 2870200"/>
              <a:gd name="connsiteY2" fmla="*/ 84283 h 141433"/>
              <a:gd name="connsiteX3" fmla="*/ 1654175 w 2870200"/>
              <a:gd name="connsiteY3" fmla="*/ 43008 h 141433"/>
              <a:gd name="connsiteX4" fmla="*/ 2095500 w 2870200"/>
              <a:gd name="connsiteY4" fmla="*/ 1733 h 141433"/>
              <a:gd name="connsiteX5" fmla="*/ 2505075 w 2870200"/>
              <a:gd name="connsiteY5" fmla="*/ 8083 h 141433"/>
              <a:gd name="connsiteX6" fmla="*/ 2870200 w 2870200"/>
              <a:gd name="connsiteY6" fmla="*/ 11258 h 141433"/>
              <a:gd name="connsiteX0" fmla="*/ 0 w 2870200"/>
              <a:gd name="connsiteY0" fmla="*/ 141433 h 141433"/>
              <a:gd name="connsiteX1" fmla="*/ 561975 w 2870200"/>
              <a:gd name="connsiteY1" fmla="*/ 103333 h 141433"/>
              <a:gd name="connsiteX2" fmla="*/ 1206500 w 2870200"/>
              <a:gd name="connsiteY2" fmla="*/ 84283 h 141433"/>
              <a:gd name="connsiteX3" fmla="*/ 1654175 w 2870200"/>
              <a:gd name="connsiteY3" fmla="*/ 43008 h 141433"/>
              <a:gd name="connsiteX4" fmla="*/ 2095500 w 2870200"/>
              <a:gd name="connsiteY4" fmla="*/ 1733 h 141433"/>
              <a:gd name="connsiteX5" fmla="*/ 2505075 w 2870200"/>
              <a:gd name="connsiteY5" fmla="*/ 8083 h 141433"/>
              <a:gd name="connsiteX6" fmla="*/ 2870200 w 2870200"/>
              <a:gd name="connsiteY6" fmla="*/ 11258 h 141433"/>
              <a:gd name="connsiteX0" fmla="*/ 0 w 2870200"/>
              <a:gd name="connsiteY0" fmla="*/ 141433 h 141433"/>
              <a:gd name="connsiteX1" fmla="*/ 561975 w 2870200"/>
              <a:gd name="connsiteY1" fmla="*/ 103333 h 141433"/>
              <a:gd name="connsiteX2" fmla="*/ 1016000 w 2870200"/>
              <a:gd name="connsiteY2" fmla="*/ 52533 h 141433"/>
              <a:gd name="connsiteX3" fmla="*/ 1654175 w 2870200"/>
              <a:gd name="connsiteY3" fmla="*/ 43008 h 141433"/>
              <a:gd name="connsiteX4" fmla="*/ 2095500 w 2870200"/>
              <a:gd name="connsiteY4" fmla="*/ 1733 h 141433"/>
              <a:gd name="connsiteX5" fmla="*/ 2505075 w 2870200"/>
              <a:gd name="connsiteY5" fmla="*/ 8083 h 141433"/>
              <a:gd name="connsiteX6" fmla="*/ 2870200 w 2870200"/>
              <a:gd name="connsiteY6" fmla="*/ 11258 h 141433"/>
              <a:gd name="connsiteX0" fmla="*/ 0 w 2870200"/>
              <a:gd name="connsiteY0" fmla="*/ 157596 h 157596"/>
              <a:gd name="connsiteX1" fmla="*/ 561975 w 2870200"/>
              <a:gd name="connsiteY1" fmla="*/ 119496 h 157596"/>
              <a:gd name="connsiteX2" fmla="*/ 1016000 w 2870200"/>
              <a:gd name="connsiteY2" fmla="*/ 68696 h 157596"/>
              <a:gd name="connsiteX3" fmla="*/ 1393825 w 2870200"/>
              <a:gd name="connsiteY3" fmla="*/ 2021 h 157596"/>
              <a:gd name="connsiteX4" fmla="*/ 2095500 w 2870200"/>
              <a:gd name="connsiteY4" fmla="*/ 17896 h 157596"/>
              <a:gd name="connsiteX5" fmla="*/ 2505075 w 2870200"/>
              <a:gd name="connsiteY5" fmla="*/ 24246 h 157596"/>
              <a:gd name="connsiteX6" fmla="*/ 2870200 w 2870200"/>
              <a:gd name="connsiteY6" fmla="*/ 27421 h 157596"/>
              <a:gd name="connsiteX0" fmla="*/ 0 w 2870200"/>
              <a:gd name="connsiteY0" fmla="*/ 219288 h 219288"/>
              <a:gd name="connsiteX1" fmla="*/ 561975 w 2870200"/>
              <a:gd name="connsiteY1" fmla="*/ 181188 h 219288"/>
              <a:gd name="connsiteX2" fmla="*/ 1016000 w 2870200"/>
              <a:gd name="connsiteY2" fmla="*/ 130388 h 219288"/>
              <a:gd name="connsiteX3" fmla="*/ 1393825 w 2870200"/>
              <a:gd name="connsiteY3" fmla="*/ 63713 h 219288"/>
              <a:gd name="connsiteX4" fmla="*/ 1778000 w 2870200"/>
              <a:gd name="connsiteY4" fmla="*/ 213 h 219288"/>
              <a:gd name="connsiteX5" fmla="*/ 2505075 w 2870200"/>
              <a:gd name="connsiteY5" fmla="*/ 85938 h 219288"/>
              <a:gd name="connsiteX6" fmla="*/ 2870200 w 2870200"/>
              <a:gd name="connsiteY6" fmla="*/ 89113 h 219288"/>
              <a:gd name="connsiteX0" fmla="*/ 0 w 2870200"/>
              <a:gd name="connsiteY0" fmla="*/ 222867 h 222867"/>
              <a:gd name="connsiteX1" fmla="*/ 561975 w 2870200"/>
              <a:gd name="connsiteY1" fmla="*/ 184767 h 222867"/>
              <a:gd name="connsiteX2" fmla="*/ 1016000 w 2870200"/>
              <a:gd name="connsiteY2" fmla="*/ 133967 h 222867"/>
              <a:gd name="connsiteX3" fmla="*/ 1393825 w 2870200"/>
              <a:gd name="connsiteY3" fmla="*/ 67292 h 222867"/>
              <a:gd name="connsiteX4" fmla="*/ 1778000 w 2870200"/>
              <a:gd name="connsiteY4" fmla="*/ 3792 h 222867"/>
              <a:gd name="connsiteX5" fmla="*/ 2114550 w 2870200"/>
              <a:gd name="connsiteY5" fmla="*/ 16492 h 222867"/>
              <a:gd name="connsiteX6" fmla="*/ 2870200 w 2870200"/>
              <a:gd name="connsiteY6" fmla="*/ 92692 h 222867"/>
              <a:gd name="connsiteX0" fmla="*/ 0 w 2438400"/>
              <a:gd name="connsiteY0" fmla="*/ 221151 h 221151"/>
              <a:gd name="connsiteX1" fmla="*/ 561975 w 2438400"/>
              <a:gd name="connsiteY1" fmla="*/ 183051 h 221151"/>
              <a:gd name="connsiteX2" fmla="*/ 1016000 w 2438400"/>
              <a:gd name="connsiteY2" fmla="*/ 132251 h 221151"/>
              <a:gd name="connsiteX3" fmla="*/ 1393825 w 2438400"/>
              <a:gd name="connsiteY3" fmla="*/ 65576 h 221151"/>
              <a:gd name="connsiteX4" fmla="*/ 1778000 w 2438400"/>
              <a:gd name="connsiteY4" fmla="*/ 2076 h 221151"/>
              <a:gd name="connsiteX5" fmla="*/ 2114550 w 2438400"/>
              <a:gd name="connsiteY5" fmla="*/ 14776 h 221151"/>
              <a:gd name="connsiteX6" fmla="*/ 2438400 w 2438400"/>
              <a:gd name="connsiteY6" fmla="*/ 8426 h 221151"/>
              <a:gd name="connsiteX0" fmla="*/ 0 w 2438400"/>
              <a:gd name="connsiteY0" fmla="*/ 212844 h 212844"/>
              <a:gd name="connsiteX1" fmla="*/ 561975 w 2438400"/>
              <a:gd name="connsiteY1" fmla="*/ 174744 h 212844"/>
              <a:gd name="connsiteX2" fmla="*/ 1016000 w 2438400"/>
              <a:gd name="connsiteY2" fmla="*/ 123944 h 212844"/>
              <a:gd name="connsiteX3" fmla="*/ 1393825 w 2438400"/>
              <a:gd name="connsiteY3" fmla="*/ 57269 h 212844"/>
              <a:gd name="connsiteX4" fmla="*/ 1803400 w 2438400"/>
              <a:gd name="connsiteY4" fmla="*/ 6469 h 212844"/>
              <a:gd name="connsiteX5" fmla="*/ 2114550 w 2438400"/>
              <a:gd name="connsiteY5" fmla="*/ 6469 h 212844"/>
              <a:gd name="connsiteX6" fmla="*/ 2438400 w 2438400"/>
              <a:gd name="connsiteY6" fmla="*/ 119 h 212844"/>
              <a:gd name="connsiteX0" fmla="*/ 0 w 2438400"/>
              <a:gd name="connsiteY0" fmla="*/ 212844 h 212844"/>
              <a:gd name="connsiteX1" fmla="*/ 473075 w 2438400"/>
              <a:gd name="connsiteY1" fmla="*/ 171569 h 212844"/>
              <a:gd name="connsiteX2" fmla="*/ 1016000 w 2438400"/>
              <a:gd name="connsiteY2" fmla="*/ 123944 h 212844"/>
              <a:gd name="connsiteX3" fmla="*/ 1393825 w 2438400"/>
              <a:gd name="connsiteY3" fmla="*/ 57269 h 212844"/>
              <a:gd name="connsiteX4" fmla="*/ 1803400 w 2438400"/>
              <a:gd name="connsiteY4" fmla="*/ 6469 h 212844"/>
              <a:gd name="connsiteX5" fmla="*/ 2114550 w 2438400"/>
              <a:gd name="connsiteY5" fmla="*/ 6469 h 212844"/>
              <a:gd name="connsiteX6" fmla="*/ 2438400 w 2438400"/>
              <a:gd name="connsiteY6" fmla="*/ 119 h 212844"/>
              <a:gd name="connsiteX0" fmla="*/ 0 w 2438400"/>
              <a:gd name="connsiteY0" fmla="*/ 212844 h 212844"/>
              <a:gd name="connsiteX1" fmla="*/ 473075 w 2438400"/>
              <a:gd name="connsiteY1" fmla="*/ 171569 h 212844"/>
              <a:gd name="connsiteX2" fmla="*/ 869950 w 2438400"/>
              <a:gd name="connsiteY2" fmla="*/ 104894 h 212844"/>
              <a:gd name="connsiteX3" fmla="*/ 1393825 w 2438400"/>
              <a:gd name="connsiteY3" fmla="*/ 57269 h 212844"/>
              <a:gd name="connsiteX4" fmla="*/ 1803400 w 2438400"/>
              <a:gd name="connsiteY4" fmla="*/ 6469 h 212844"/>
              <a:gd name="connsiteX5" fmla="*/ 2114550 w 2438400"/>
              <a:gd name="connsiteY5" fmla="*/ 6469 h 212844"/>
              <a:gd name="connsiteX6" fmla="*/ 2438400 w 2438400"/>
              <a:gd name="connsiteY6" fmla="*/ 119 h 212844"/>
              <a:gd name="connsiteX0" fmla="*/ 0 w 2438400"/>
              <a:gd name="connsiteY0" fmla="*/ 212844 h 212844"/>
              <a:gd name="connsiteX1" fmla="*/ 473075 w 2438400"/>
              <a:gd name="connsiteY1" fmla="*/ 171569 h 212844"/>
              <a:gd name="connsiteX2" fmla="*/ 869950 w 2438400"/>
              <a:gd name="connsiteY2" fmla="*/ 104894 h 212844"/>
              <a:gd name="connsiteX3" fmla="*/ 1177925 w 2438400"/>
              <a:gd name="connsiteY3" fmla="*/ 28694 h 212844"/>
              <a:gd name="connsiteX4" fmla="*/ 1803400 w 2438400"/>
              <a:gd name="connsiteY4" fmla="*/ 6469 h 212844"/>
              <a:gd name="connsiteX5" fmla="*/ 2114550 w 2438400"/>
              <a:gd name="connsiteY5" fmla="*/ 6469 h 212844"/>
              <a:gd name="connsiteX6" fmla="*/ 2438400 w 2438400"/>
              <a:gd name="connsiteY6" fmla="*/ 119 h 212844"/>
              <a:gd name="connsiteX0" fmla="*/ 0 w 2438400"/>
              <a:gd name="connsiteY0" fmla="*/ 212844 h 212844"/>
              <a:gd name="connsiteX1" fmla="*/ 473075 w 2438400"/>
              <a:gd name="connsiteY1" fmla="*/ 171569 h 212844"/>
              <a:gd name="connsiteX2" fmla="*/ 869950 w 2438400"/>
              <a:gd name="connsiteY2" fmla="*/ 104894 h 212844"/>
              <a:gd name="connsiteX3" fmla="*/ 1177925 w 2438400"/>
              <a:gd name="connsiteY3" fmla="*/ 28694 h 212844"/>
              <a:gd name="connsiteX4" fmla="*/ 1803400 w 2438400"/>
              <a:gd name="connsiteY4" fmla="*/ 6469 h 212844"/>
              <a:gd name="connsiteX5" fmla="*/ 2114550 w 2438400"/>
              <a:gd name="connsiteY5" fmla="*/ 6469 h 212844"/>
              <a:gd name="connsiteX6" fmla="*/ 2438400 w 2438400"/>
              <a:gd name="connsiteY6" fmla="*/ 119 h 212844"/>
              <a:gd name="connsiteX0" fmla="*/ 0 w 2438400"/>
              <a:gd name="connsiteY0" fmla="*/ 238429 h 238429"/>
              <a:gd name="connsiteX1" fmla="*/ 473075 w 2438400"/>
              <a:gd name="connsiteY1" fmla="*/ 197154 h 238429"/>
              <a:gd name="connsiteX2" fmla="*/ 869950 w 2438400"/>
              <a:gd name="connsiteY2" fmla="*/ 130479 h 238429"/>
              <a:gd name="connsiteX3" fmla="*/ 1177925 w 2438400"/>
              <a:gd name="connsiteY3" fmla="*/ 54279 h 238429"/>
              <a:gd name="connsiteX4" fmla="*/ 1511300 w 2438400"/>
              <a:gd name="connsiteY4" fmla="*/ 304 h 238429"/>
              <a:gd name="connsiteX5" fmla="*/ 2114550 w 2438400"/>
              <a:gd name="connsiteY5" fmla="*/ 32054 h 238429"/>
              <a:gd name="connsiteX6" fmla="*/ 2438400 w 2438400"/>
              <a:gd name="connsiteY6" fmla="*/ 25704 h 238429"/>
              <a:gd name="connsiteX0" fmla="*/ 0 w 2438400"/>
              <a:gd name="connsiteY0" fmla="*/ 247650 h 247650"/>
              <a:gd name="connsiteX1" fmla="*/ 473075 w 2438400"/>
              <a:gd name="connsiteY1" fmla="*/ 206375 h 247650"/>
              <a:gd name="connsiteX2" fmla="*/ 869950 w 2438400"/>
              <a:gd name="connsiteY2" fmla="*/ 139700 h 247650"/>
              <a:gd name="connsiteX3" fmla="*/ 1177925 w 2438400"/>
              <a:gd name="connsiteY3" fmla="*/ 63500 h 247650"/>
              <a:gd name="connsiteX4" fmla="*/ 1511300 w 2438400"/>
              <a:gd name="connsiteY4" fmla="*/ 9525 h 247650"/>
              <a:gd name="connsiteX5" fmla="*/ 1787525 w 2438400"/>
              <a:gd name="connsiteY5" fmla="*/ 0 h 247650"/>
              <a:gd name="connsiteX6" fmla="*/ 2438400 w 2438400"/>
              <a:gd name="connsiteY6" fmla="*/ 34925 h 247650"/>
              <a:gd name="connsiteX0" fmla="*/ 0 w 2057400"/>
              <a:gd name="connsiteY0" fmla="*/ 247683 h 247683"/>
              <a:gd name="connsiteX1" fmla="*/ 473075 w 2057400"/>
              <a:gd name="connsiteY1" fmla="*/ 206408 h 247683"/>
              <a:gd name="connsiteX2" fmla="*/ 869950 w 2057400"/>
              <a:gd name="connsiteY2" fmla="*/ 139733 h 247683"/>
              <a:gd name="connsiteX3" fmla="*/ 1177925 w 2057400"/>
              <a:gd name="connsiteY3" fmla="*/ 63533 h 247683"/>
              <a:gd name="connsiteX4" fmla="*/ 1511300 w 2057400"/>
              <a:gd name="connsiteY4" fmla="*/ 9558 h 247683"/>
              <a:gd name="connsiteX5" fmla="*/ 1787525 w 2057400"/>
              <a:gd name="connsiteY5" fmla="*/ 33 h 247683"/>
              <a:gd name="connsiteX6" fmla="*/ 2057400 w 2057400"/>
              <a:gd name="connsiteY6" fmla="*/ 6383 h 247683"/>
              <a:gd name="connsiteX0" fmla="*/ 0 w 2057400"/>
              <a:gd name="connsiteY0" fmla="*/ 247683 h 247683"/>
              <a:gd name="connsiteX1" fmla="*/ 361950 w 2057400"/>
              <a:gd name="connsiteY1" fmla="*/ 206408 h 247683"/>
              <a:gd name="connsiteX2" fmla="*/ 869950 w 2057400"/>
              <a:gd name="connsiteY2" fmla="*/ 139733 h 247683"/>
              <a:gd name="connsiteX3" fmla="*/ 1177925 w 2057400"/>
              <a:gd name="connsiteY3" fmla="*/ 63533 h 247683"/>
              <a:gd name="connsiteX4" fmla="*/ 1511300 w 2057400"/>
              <a:gd name="connsiteY4" fmla="*/ 9558 h 247683"/>
              <a:gd name="connsiteX5" fmla="*/ 1787525 w 2057400"/>
              <a:gd name="connsiteY5" fmla="*/ 33 h 247683"/>
              <a:gd name="connsiteX6" fmla="*/ 2057400 w 2057400"/>
              <a:gd name="connsiteY6" fmla="*/ 6383 h 247683"/>
              <a:gd name="connsiteX0" fmla="*/ 0 w 2057400"/>
              <a:gd name="connsiteY0" fmla="*/ 247683 h 247683"/>
              <a:gd name="connsiteX1" fmla="*/ 361950 w 2057400"/>
              <a:gd name="connsiteY1" fmla="*/ 206408 h 247683"/>
              <a:gd name="connsiteX2" fmla="*/ 673100 w 2057400"/>
              <a:gd name="connsiteY2" fmla="*/ 133383 h 247683"/>
              <a:gd name="connsiteX3" fmla="*/ 1177925 w 2057400"/>
              <a:gd name="connsiteY3" fmla="*/ 63533 h 247683"/>
              <a:gd name="connsiteX4" fmla="*/ 1511300 w 2057400"/>
              <a:gd name="connsiteY4" fmla="*/ 9558 h 247683"/>
              <a:gd name="connsiteX5" fmla="*/ 1787525 w 2057400"/>
              <a:gd name="connsiteY5" fmla="*/ 33 h 247683"/>
              <a:gd name="connsiteX6" fmla="*/ 2057400 w 2057400"/>
              <a:gd name="connsiteY6" fmla="*/ 6383 h 247683"/>
              <a:gd name="connsiteX0" fmla="*/ 0 w 2057400"/>
              <a:gd name="connsiteY0" fmla="*/ 247683 h 247683"/>
              <a:gd name="connsiteX1" fmla="*/ 361950 w 2057400"/>
              <a:gd name="connsiteY1" fmla="*/ 206408 h 247683"/>
              <a:gd name="connsiteX2" fmla="*/ 673100 w 2057400"/>
              <a:gd name="connsiteY2" fmla="*/ 133383 h 247683"/>
              <a:gd name="connsiteX3" fmla="*/ 914400 w 2057400"/>
              <a:gd name="connsiteY3" fmla="*/ 54008 h 247683"/>
              <a:gd name="connsiteX4" fmla="*/ 1511300 w 2057400"/>
              <a:gd name="connsiteY4" fmla="*/ 9558 h 247683"/>
              <a:gd name="connsiteX5" fmla="*/ 1787525 w 2057400"/>
              <a:gd name="connsiteY5" fmla="*/ 33 h 247683"/>
              <a:gd name="connsiteX6" fmla="*/ 2057400 w 2057400"/>
              <a:gd name="connsiteY6" fmla="*/ 6383 h 247683"/>
              <a:gd name="connsiteX0" fmla="*/ 0 w 2057400"/>
              <a:gd name="connsiteY0" fmla="*/ 265732 h 265732"/>
              <a:gd name="connsiteX1" fmla="*/ 361950 w 2057400"/>
              <a:gd name="connsiteY1" fmla="*/ 224457 h 265732"/>
              <a:gd name="connsiteX2" fmla="*/ 673100 w 2057400"/>
              <a:gd name="connsiteY2" fmla="*/ 151432 h 265732"/>
              <a:gd name="connsiteX3" fmla="*/ 914400 w 2057400"/>
              <a:gd name="connsiteY3" fmla="*/ 72057 h 265732"/>
              <a:gd name="connsiteX4" fmla="*/ 1181100 w 2057400"/>
              <a:gd name="connsiteY4" fmla="*/ 2207 h 265732"/>
              <a:gd name="connsiteX5" fmla="*/ 1787525 w 2057400"/>
              <a:gd name="connsiteY5" fmla="*/ 18082 h 265732"/>
              <a:gd name="connsiteX6" fmla="*/ 2057400 w 2057400"/>
              <a:gd name="connsiteY6" fmla="*/ 24432 h 265732"/>
              <a:gd name="connsiteX0" fmla="*/ 0 w 2057400"/>
              <a:gd name="connsiteY0" fmla="*/ 272932 h 272932"/>
              <a:gd name="connsiteX1" fmla="*/ 361950 w 2057400"/>
              <a:gd name="connsiteY1" fmla="*/ 231657 h 272932"/>
              <a:gd name="connsiteX2" fmla="*/ 673100 w 2057400"/>
              <a:gd name="connsiteY2" fmla="*/ 158632 h 272932"/>
              <a:gd name="connsiteX3" fmla="*/ 914400 w 2057400"/>
              <a:gd name="connsiteY3" fmla="*/ 79257 h 272932"/>
              <a:gd name="connsiteX4" fmla="*/ 1181100 w 2057400"/>
              <a:gd name="connsiteY4" fmla="*/ 9407 h 272932"/>
              <a:gd name="connsiteX5" fmla="*/ 1406525 w 2057400"/>
              <a:gd name="connsiteY5" fmla="*/ 3057 h 272932"/>
              <a:gd name="connsiteX6" fmla="*/ 2057400 w 2057400"/>
              <a:gd name="connsiteY6" fmla="*/ 31632 h 272932"/>
              <a:gd name="connsiteX0" fmla="*/ 0 w 1609725"/>
              <a:gd name="connsiteY0" fmla="*/ 271267 h 271267"/>
              <a:gd name="connsiteX1" fmla="*/ 361950 w 1609725"/>
              <a:gd name="connsiteY1" fmla="*/ 229992 h 271267"/>
              <a:gd name="connsiteX2" fmla="*/ 673100 w 1609725"/>
              <a:gd name="connsiteY2" fmla="*/ 156967 h 271267"/>
              <a:gd name="connsiteX3" fmla="*/ 914400 w 1609725"/>
              <a:gd name="connsiteY3" fmla="*/ 77592 h 271267"/>
              <a:gd name="connsiteX4" fmla="*/ 1181100 w 1609725"/>
              <a:gd name="connsiteY4" fmla="*/ 7742 h 271267"/>
              <a:gd name="connsiteX5" fmla="*/ 1406525 w 1609725"/>
              <a:gd name="connsiteY5" fmla="*/ 1392 h 271267"/>
              <a:gd name="connsiteX6" fmla="*/ 1609725 w 1609725"/>
              <a:gd name="connsiteY6" fmla="*/ 4567 h 27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725" h="271267">
                <a:moveTo>
                  <a:pt x="0" y="271267"/>
                </a:moveTo>
                <a:cubicBezTo>
                  <a:pt x="157692" y="257509"/>
                  <a:pt x="249767" y="249042"/>
                  <a:pt x="361950" y="229992"/>
                </a:cubicBezTo>
                <a:cubicBezTo>
                  <a:pt x="474133" y="210942"/>
                  <a:pt x="581025" y="182367"/>
                  <a:pt x="673100" y="156967"/>
                </a:cubicBezTo>
                <a:cubicBezTo>
                  <a:pt x="765175" y="131567"/>
                  <a:pt x="829733" y="102463"/>
                  <a:pt x="914400" y="77592"/>
                </a:cubicBezTo>
                <a:cubicBezTo>
                  <a:pt x="999067" y="52721"/>
                  <a:pt x="1099079" y="20442"/>
                  <a:pt x="1181100" y="7742"/>
                </a:cubicBezTo>
                <a:cubicBezTo>
                  <a:pt x="1263121" y="-4958"/>
                  <a:pt x="1335088" y="1921"/>
                  <a:pt x="1406525" y="1392"/>
                </a:cubicBezTo>
                <a:cubicBezTo>
                  <a:pt x="1477963" y="863"/>
                  <a:pt x="1488017" y="3509"/>
                  <a:pt x="1609725" y="4567"/>
                </a:cubicBezTo>
              </a:path>
            </a:pathLst>
          </a:custGeom>
          <a:noFill/>
          <a:ln w="6350">
            <a:solidFill>
              <a:schemeClr val="accent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9" name="Freeform 117">
            <a:extLst>
              <a:ext uri="{FF2B5EF4-FFF2-40B4-BE49-F238E27FC236}">
                <a16:creationId xmlns:a16="http://schemas.microsoft.com/office/drawing/2014/main" id="{D6042B29-DEA3-4D66-A74B-B64E1EA1A4C6}"/>
              </a:ext>
            </a:extLst>
          </p:cNvPr>
          <p:cNvSpPr/>
          <p:nvPr/>
        </p:nvSpPr>
        <p:spPr>
          <a:xfrm>
            <a:off x="1730257" y="3133422"/>
            <a:ext cx="1367525" cy="980934"/>
          </a:xfrm>
          <a:custGeom>
            <a:avLst/>
            <a:gdLst>
              <a:gd name="connsiteX0" fmla="*/ 1308100 w 1308100"/>
              <a:gd name="connsiteY0" fmla="*/ 0 h 698500"/>
              <a:gd name="connsiteX1" fmla="*/ 1155700 w 1308100"/>
              <a:gd name="connsiteY1" fmla="*/ 19050 h 698500"/>
              <a:gd name="connsiteX2" fmla="*/ 876300 w 1308100"/>
              <a:gd name="connsiteY2" fmla="*/ 76200 h 698500"/>
              <a:gd name="connsiteX3" fmla="*/ 482600 w 1308100"/>
              <a:gd name="connsiteY3" fmla="*/ 228600 h 698500"/>
              <a:gd name="connsiteX4" fmla="*/ 69850 w 1308100"/>
              <a:gd name="connsiteY4" fmla="*/ 552450 h 698500"/>
              <a:gd name="connsiteX5" fmla="*/ 0 w 1308100"/>
              <a:gd name="connsiteY5" fmla="*/ 698500 h 698500"/>
              <a:gd name="connsiteX0" fmla="*/ 1308100 w 1308100"/>
              <a:gd name="connsiteY0" fmla="*/ 0 h 698500"/>
              <a:gd name="connsiteX1" fmla="*/ 1155700 w 1308100"/>
              <a:gd name="connsiteY1" fmla="*/ 19050 h 698500"/>
              <a:gd name="connsiteX2" fmla="*/ 876300 w 1308100"/>
              <a:gd name="connsiteY2" fmla="*/ 76200 h 698500"/>
              <a:gd name="connsiteX3" fmla="*/ 482600 w 1308100"/>
              <a:gd name="connsiteY3" fmla="*/ 228600 h 698500"/>
              <a:gd name="connsiteX4" fmla="*/ 69850 w 1308100"/>
              <a:gd name="connsiteY4" fmla="*/ 552450 h 698500"/>
              <a:gd name="connsiteX5" fmla="*/ 0 w 1308100"/>
              <a:gd name="connsiteY5" fmla="*/ 698500 h 698500"/>
              <a:gd name="connsiteX0" fmla="*/ 1308100 w 1308100"/>
              <a:gd name="connsiteY0" fmla="*/ 0 h 698500"/>
              <a:gd name="connsiteX1" fmla="*/ 1155700 w 1308100"/>
              <a:gd name="connsiteY1" fmla="*/ 19050 h 698500"/>
              <a:gd name="connsiteX2" fmla="*/ 876300 w 1308100"/>
              <a:gd name="connsiteY2" fmla="*/ 76200 h 698500"/>
              <a:gd name="connsiteX3" fmla="*/ 482600 w 1308100"/>
              <a:gd name="connsiteY3" fmla="*/ 228600 h 698500"/>
              <a:gd name="connsiteX4" fmla="*/ 69850 w 1308100"/>
              <a:gd name="connsiteY4" fmla="*/ 552450 h 698500"/>
              <a:gd name="connsiteX5" fmla="*/ 0 w 1308100"/>
              <a:gd name="connsiteY5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8100" h="698500">
                <a:moveTo>
                  <a:pt x="1308100" y="0"/>
                </a:moveTo>
                <a:cubicBezTo>
                  <a:pt x="1267883" y="3175"/>
                  <a:pt x="1227667" y="6350"/>
                  <a:pt x="1155700" y="19050"/>
                </a:cubicBezTo>
                <a:cubicBezTo>
                  <a:pt x="1083733" y="31750"/>
                  <a:pt x="988483" y="41275"/>
                  <a:pt x="876300" y="76200"/>
                </a:cubicBezTo>
                <a:cubicBezTo>
                  <a:pt x="764117" y="111125"/>
                  <a:pt x="617008" y="149225"/>
                  <a:pt x="482600" y="228600"/>
                </a:cubicBezTo>
                <a:cubicBezTo>
                  <a:pt x="348192" y="307975"/>
                  <a:pt x="118533" y="493183"/>
                  <a:pt x="69850" y="552450"/>
                </a:cubicBezTo>
                <a:cubicBezTo>
                  <a:pt x="21167" y="611717"/>
                  <a:pt x="9525" y="651933"/>
                  <a:pt x="0" y="69850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0" name="Freeform 118">
            <a:extLst>
              <a:ext uri="{FF2B5EF4-FFF2-40B4-BE49-F238E27FC236}">
                <a16:creationId xmlns:a16="http://schemas.microsoft.com/office/drawing/2014/main" id="{96587CD5-C5A9-4D2E-9F4F-DE8382D16996}"/>
              </a:ext>
            </a:extLst>
          </p:cNvPr>
          <p:cNvSpPr/>
          <p:nvPr/>
        </p:nvSpPr>
        <p:spPr>
          <a:xfrm>
            <a:off x="1563134" y="3239702"/>
            <a:ext cx="473664" cy="484102"/>
          </a:xfrm>
          <a:custGeom>
            <a:avLst/>
            <a:gdLst>
              <a:gd name="connsiteX0" fmla="*/ 463550 w 463550"/>
              <a:gd name="connsiteY0" fmla="*/ 0 h 355600"/>
              <a:gd name="connsiteX1" fmla="*/ 400050 w 463550"/>
              <a:gd name="connsiteY1" fmla="*/ 63500 h 355600"/>
              <a:gd name="connsiteX2" fmla="*/ 203200 w 463550"/>
              <a:gd name="connsiteY2" fmla="*/ 171450 h 355600"/>
              <a:gd name="connsiteX3" fmla="*/ 0 w 463550"/>
              <a:gd name="connsiteY3" fmla="*/ 355600 h 355600"/>
              <a:gd name="connsiteX0" fmla="*/ 463550 w 463550"/>
              <a:gd name="connsiteY0" fmla="*/ 0 h 355600"/>
              <a:gd name="connsiteX1" fmla="*/ 346075 w 463550"/>
              <a:gd name="connsiteY1" fmla="*/ 76200 h 355600"/>
              <a:gd name="connsiteX2" fmla="*/ 203200 w 463550"/>
              <a:gd name="connsiteY2" fmla="*/ 171450 h 355600"/>
              <a:gd name="connsiteX3" fmla="*/ 0 w 463550"/>
              <a:gd name="connsiteY3" fmla="*/ 355600 h 355600"/>
              <a:gd name="connsiteX0" fmla="*/ 463550 w 463550"/>
              <a:gd name="connsiteY0" fmla="*/ 0 h 355600"/>
              <a:gd name="connsiteX1" fmla="*/ 346075 w 463550"/>
              <a:gd name="connsiteY1" fmla="*/ 76200 h 355600"/>
              <a:gd name="connsiteX2" fmla="*/ 203200 w 463550"/>
              <a:gd name="connsiteY2" fmla="*/ 171450 h 355600"/>
              <a:gd name="connsiteX3" fmla="*/ 0 w 463550"/>
              <a:gd name="connsiteY3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550" h="355600">
                <a:moveTo>
                  <a:pt x="463550" y="0"/>
                </a:moveTo>
                <a:cubicBezTo>
                  <a:pt x="421746" y="30162"/>
                  <a:pt x="389467" y="47625"/>
                  <a:pt x="346075" y="76200"/>
                </a:cubicBezTo>
                <a:cubicBezTo>
                  <a:pt x="302683" y="104775"/>
                  <a:pt x="260879" y="124883"/>
                  <a:pt x="203200" y="171450"/>
                </a:cubicBezTo>
                <a:cubicBezTo>
                  <a:pt x="145521" y="218017"/>
                  <a:pt x="65617" y="280458"/>
                  <a:pt x="0" y="35560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1" name="Freeform 119">
            <a:extLst>
              <a:ext uri="{FF2B5EF4-FFF2-40B4-BE49-F238E27FC236}">
                <a16:creationId xmlns:a16="http://schemas.microsoft.com/office/drawing/2014/main" id="{CDEF06E5-5A9C-4C02-9C8E-2F722C0B57C7}"/>
              </a:ext>
            </a:extLst>
          </p:cNvPr>
          <p:cNvSpPr/>
          <p:nvPr/>
        </p:nvSpPr>
        <p:spPr>
          <a:xfrm>
            <a:off x="1588872" y="3102497"/>
            <a:ext cx="3168370" cy="2402995"/>
          </a:xfrm>
          <a:custGeom>
            <a:avLst/>
            <a:gdLst>
              <a:gd name="connsiteX0" fmla="*/ 1292275 w 2691278"/>
              <a:gd name="connsiteY0" fmla="*/ 0 h 1520154"/>
              <a:gd name="connsiteX1" fmla="*/ 1168240 w 2691278"/>
              <a:gd name="connsiteY1" fmla="*/ 14423 h 1520154"/>
              <a:gd name="connsiteX2" fmla="*/ 986513 w 2691278"/>
              <a:gd name="connsiteY2" fmla="*/ 43268 h 1520154"/>
              <a:gd name="connsiteX3" fmla="*/ 735558 w 2691278"/>
              <a:gd name="connsiteY3" fmla="*/ 112497 h 1520154"/>
              <a:gd name="connsiteX4" fmla="*/ 478834 w 2691278"/>
              <a:gd name="connsiteY4" fmla="*/ 219225 h 1520154"/>
              <a:gd name="connsiteX5" fmla="*/ 262493 w 2691278"/>
              <a:gd name="connsiteY5" fmla="*/ 377875 h 1520154"/>
              <a:gd name="connsiteX6" fmla="*/ 57691 w 2691278"/>
              <a:gd name="connsiteY6" fmla="*/ 548063 h 1520154"/>
              <a:gd name="connsiteX7" fmla="*/ 0 w 2691278"/>
              <a:gd name="connsiteY7" fmla="*/ 680752 h 1520154"/>
              <a:gd name="connsiteX8" fmla="*/ 77883 w 2691278"/>
              <a:gd name="connsiteY8" fmla="*/ 799018 h 1520154"/>
              <a:gd name="connsiteX9" fmla="*/ 164419 w 2691278"/>
              <a:gd name="connsiteY9" fmla="*/ 951899 h 1520154"/>
              <a:gd name="connsiteX10" fmla="*/ 259609 w 2691278"/>
              <a:gd name="connsiteY10" fmla="*/ 1142279 h 1520154"/>
              <a:gd name="connsiteX11" fmla="*/ 377875 w 2691278"/>
              <a:gd name="connsiteY11" fmla="*/ 1399003 h 1520154"/>
              <a:gd name="connsiteX12" fmla="*/ 426912 w 2691278"/>
              <a:gd name="connsiteY12" fmla="*/ 1520154 h 1520154"/>
              <a:gd name="connsiteX13" fmla="*/ 790365 w 2691278"/>
              <a:gd name="connsiteY13" fmla="*/ 1491308 h 1520154"/>
              <a:gd name="connsiteX14" fmla="*/ 1099011 w 2691278"/>
              <a:gd name="connsiteY14" fmla="*/ 1448040 h 1520154"/>
              <a:gd name="connsiteX15" fmla="*/ 1618228 w 2691278"/>
              <a:gd name="connsiteY15" fmla="*/ 1332659 h 1520154"/>
              <a:gd name="connsiteX16" fmla="*/ 1996103 w 2691278"/>
              <a:gd name="connsiteY16" fmla="*/ 1185547 h 1520154"/>
              <a:gd name="connsiteX17" fmla="*/ 2330710 w 2691278"/>
              <a:gd name="connsiteY17" fmla="*/ 995167 h 1520154"/>
              <a:gd name="connsiteX18" fmla="*/ 2549936 w 2691278"/>
              <a:gd name="connsiteY18" fmla="*/ 845171 h 1520154"/>
              <a:gd name="connsiteX19" fmla="*/ 2691278 w 2691278"/>
              <a:gd name="connsiteY19" fmla="*/ 698059 h 1520154"/>
              <a:gd name="connsiteX20" fmla="*/ 2405708 w 2691278"/>
              <a:gd name="connsiteY20" fmla="*/ 507679 h 1520154"/>
              <a:gd name="connsiteX21" fmla="*/ 2071101 w 2691278"/>
              <a:gd name="connsiteY21" fmla="*/ 311530 h 1520154"/>
              <a:gd name="connsiteX22" fmla="*/ 1762455 w 2691278"/>
              <a:gd name="connsiteY22" fmla="*/ 161534 h 1520154"/>
              <a:gd name="connsiteX23" fmla="*/ 1494193 w 2691278"/>
              <a:gd name="connsiteY23" fmla="*/ 57691 h 1520154"/>
              <a:gd name="connsiteX24" fmla="*/ 1292275 w 2691278"/>
              <a:gd name="connsiteY24" fmla="*/ 0 h 1520154"/>
              <a:gd name="connsiteX0" fmla="*/ 1292275 w 2691278"/>
              <a:gd name="connsiteY0" fmla="*/ 0 h 1520154"/>
              <a:gd name="connsiteX1" fmla="*/ 1168240 w 2691278"/>
              <a:gd name="connsiteY1" fmla="*/ 14423 h 1520154"/>
              <a:gd name="connsiteX2" fmla="*/ 986513 w 2691278"/>
              <a:gd name="connsiteY2" fmla="*/ 43268 h 1520154"/>
              <a:gd name="connsiteX3" fmla="*/ 735558 w 2691278"/>
              <a:gd name="connsiteY3" fmla="*/ 112497 h 1520154"/>
              <a:gd name="connsiteX4" fmla="*/ 478834 w 2691278"/>
              <a:gd name="connsiteY4" fmla="*/ 219225 h 1520154"/>
              <a:gd name="connsiteX5" fmla="*/ 262493 w 2691278"/>
              <a:gd name="connsiteY5" fmla="*/ 377875 h 1520154"/>
              <a:gd name="connsiteX6" fmla="*/ 71043 w 2691278"/>
              <a:gd name="connsiteY6" fmla="*/ 490598 h 1520154"/>
              <a:gd name="connsiteX7" fmla="*/ 0 w 2691278"/>
              <a:gd name="connsiteY7" fmla="*/ 680752 h 1520154"/>
              <a:gd name="connsiteX8" fmla="*/ 77883 w 2691278"/>
              <a:gd name="connsiteY8" fmla="*/ 799018 h 1520154"/>
              <a:gd name="connsiteX9" fmla="*/ 164419 w 2691278"/>
              <a:gd name="connsiteY9" fmla="*/ 951899 h 1520154"/>
              <a:gd name="connsiteX10" fmla="*/ 259609 w 2691278"/>
              <a:gd name="connsiteY10" fmla="*/ 1142279 h 1520154"/>
              <a:gd name="connsiteX11" fmla="*/ 377875 w 2691278"/>
              <a:gd name="connsiteY11" fmla="*/ 1399003 h 1520154"/>
              <a:gd name="connsiteX12" fmla="*/ 426912 w 2691278"/>
              <a:gd name="connsiteY12" fmla="*/ 1520154 h 1520154"/>
              <a:gd name="connsiteX13" fmla="*/ 790365 w 2691278"/>
              <a:gd name="connsiteY13" fmla="*/ 1491308 h 1520154"/>
              <a:gd name="connsiteX14" fmla="*/ 1099011 w 2691278"/>
              <a:gd name="connsiteY14" fmla="*/ 1448040 h 1520154"/>
              <a:gd name="connsiteX15" fmla="*/ 1618228 w 2691278"/>
              <a:gd name="connsiteY15" fmla="*/ 1332659 h 1520154"/>
              <a:gd name="connsiteX16" fmla="*/ 1996103 w 2691278"/>
              <a:gd name="connsiteY16" fmla="*/ 1185547 h 1520154"/>
              <a:gd name="connsiteX17" fmla="*/ 2330710 w 2691278"/>
              <a:gd name="connsiteY17" fmla="*/ 995167 h 1520154"/>
              <a:gd name="connsiteX18" fmla="*/ 2549936 w 2691278"/>
              <a:gd name="connsiteY18" fmla="*/ 845171 h 1520154"/>
              <a:gd name="connsiteX19" fmla="*/ 2691278 w 2691278"/>
              <a:gd name="connsiteY19" fmla="*/ 698059 h 1520154"/>
              <a:gd name="connsiteX20" fmla="*/ 2405708 w 2691278"/>
              <a:gd name="connsiteY20" fmla="*/ 507679 h 1520154"/>
              <a:gd name="connsiteX21" fmla="*/ 2071101 w 2691278"/>
              <a:gd name="connsiteY21" fmla="*/ 311530 h 1520154"/>
              <a:gd name="connsiteX22" fmla="*/ 1762455 w 2691278"/>
              <a:gd name="connsiteY22" fmla="*/ 161534 h 1520154"/>
              <a:gd name="connsiteX23" fmla="*/ 1494193 w 2691278"/>
              <a:gd name="connsiteY23" fmla="*/ 57691 h 1520154"/>
              <a:gd name="connsiteX24" fmla="*/ 1292275 w 2691278"/>
              <a:gd name="connsiteY24" fmla="*/ 0 h 1520154"/>
              <a:gd name="connsiteX0" fmla="*/ 1292275 w 2691278"/>
              <a:gd name="connsiteY0" fmla="*/ 0 h 1520154"/>
              <a:gd name="connsiteX1" fmla="*/ 1168240 w 2691278"/>
              <a:gd name="connsiteY1" fmla="*/ 14423 h 1520154"/>
              <a:gd name="connsiteX2" fmla="*/ 986513 w 2691278"/>
              <a:gd name="connsiteY2" fmla="*/ 43268 h 1520154"/>
              <a:gd name="connsiteX3" fmla="*/ 735558 w 2691278"/>
              <a:gd name="connsiteY3" fmla="*/ 112497 h 1520154"/>
              <a:gd name="connsiteX4" fmla="*/ 478834 w 2691278"/>
              <a:gd name="connsiteY4" fmla="*/ 219225 h 1520154"/>
              <a:gd name="connsiteX5" fmla="*/ 262493 w 2691278"/>
              <a:gd name="connsiteY5" fmla="*/ 377875 h 1520154"/>
              <a:gd name="connsiteX6" fmla="*/ 71043 w 2691278"/>
              <a:gd name="connsiteY6" fmla="*/ 490598 h 1520154"/>
              <a:gd name="connsiteX7" fmla="*/ 0 w 2691278"/>
              <a:gd name="connsiteY7" fmla="*/ 680752 h 1520154"/>
              <a:gd name="connsiteX8" fmla="*/ 20191 w 2691278"/>
              <a:gd name="connsiteY8" fmla="*/ 619725 h 1520154"/>
              <a:gd name="connsiteX9" fmla="*/ 77883 w 2691278"/>
              <a:gd name="connsiteY9" fmla="*/ 799018 h 1520154"/>
              <a:gd name="connsiteX10" fmla="*/ 164419 w 2691278"/>
              <a:gd name="connsiteY10" fmla="*/ 951899 h 1520154"/>
              <a:gd name="connsiteX11" fmla="*/ 259609 w 2691278"/>
              <a:gd name="connsiteY11" fmla="*/ 1142279 h 1520154"/>
              <a:gd name="connsiteX12" fmla="*/ 377875 w 2691278"/>
              <a:gd name="connsiteY12" fmla="*/ 1399003 h 1520154"/>
              <a:gd name="connsiteX13" fmla="*/ 426912 w 2691278"/>
              <a:gd name="connsiteY13" fmla="*/ 1520154 h 1520154"/>
              <a:gd name="connsiteX14" fmla="*/ 790365 w 2691278"/>
              <a:gd name="connsiteY14" fmla="*/ 1491308 h 1520154"/>
              <a:gd name="connsiteX15" fmla="*/ 1099011 w 2691278"/>
              <a:gd name="connsiteY15" fmla="*/ 1448040 h 1520154"/>
              <a:gd name="connsiteX16" fmla="*/ 1618228 w 2691278"/>
              <a:gd name="connsiteY16" fmla="*/ 1332659 h 1520154"/>
              <a:gd name="connsiteX17" fmla="*/ 1996103 w 2691278"/>
              <a:gd name="connsiteY17" fmla="*/ 1185547 h 1520154"/>
              <a:gd name="connsiteX18" fmla="*/ 2330710 w 2691278"/>
              <a:gd name="connsiteY18" fmla="*/ 995167 h 1520154"/>
              <a:gd name="connsiteX19" fmla="*/ 2549936 w 2691278"/>
              <a:gd name="connsiteY19" fmla="*/ 845171 h 1520154"/>
              <a:gd name="connsiteX20" fmla="*/ 2691278 w 2691278"/>
              <a:gd name="connsiteY20" fmla="*/ 698059 h 1520154"/>
              <a:gd name="connsiteX21" fmla="*/ 2405708 w 2691278"/>
              <a:gd name="connsiteY21" fmla="*/ 507679 h 1520154"/>
              <a:gd name="connsiteX22" fmla="*/ 2071101 w 2691278"/>
              <a:gd name="connsiteY22" fmla="*/ 311530 h 1520154"/>
              <a:gd name="connsiteX23" fmla="*/ 1762455 w 2691278"/>
              <a:gd name="connsiteY23" fmla="*/ 161534 h 1520154"/>
              <a:gd name="connsiteX24" fmla="*/ 1494193 w 2691278"/>
              <a:gd name="connsiteY24" fmla="*/ 57691 h 1520154"/>
              <a:gd name="connsiteX25" fmla="*/ 1292275 w 2691278"/>
              <a:gd name="connsiteY25" fmla="*/ 0 h 1520154"/>
              <a:gd name="connsiteX0" fmla="*/ 1272085 w 2671088"/>
              <a:gd name="connsiteY0" fmla="*/ 0 h 1520154"/>
              <a:gd name="connsiteX1" fmla="*/ 1148050 w 2671088"/>
              <a:gd name="connsiteY1" fmla="*/ 14423 h 1520154"/>
              <a:gd name="connsiteX2" fmla="*/ 966323 w 2671088"/>
              <a:gd name="connsiteY2" fmla="*/ 43268 h 1520154"/>
              <a:gd name="connsiteX3" fmla="*/ 715368 w 2671088"/>
              <a:gd name="connsiteY3" fmla="*/ 112497 h 1520154"/>
              <a:gd name="connsiteX4" fmla="*/ 458644 w 2671088"/>
              <a:gd name="connsiteY4" fmla="*/ 219225 h 1520154"/>
              <a:gd name="connsiteX5" fmla="*/ 242303 w 2671088"/>
              <a:gd name="connsiteY5" fmla="*/ 377875 h 1520154"/>
              <a:gd name="connsiteX6" fmla="*/ 50853 w 2671088"/>
              <a:gd name="connsiteY6" fmla="*/ 490598 h 1520154"/>
              <a:gd name="connsiteX7" fmla="*/ 4287 w 2671088"/>
              <a:gd name="connsiteY7" fmla="*/ 577314 h 1520154"/>
              <a:gd name="connsiteX8" fmla="*/ 1 w 2671088"/>
              <a:gd name="connsiteY8" fmla="*/ 619725 h 1520154"/>
              <a:gd name="connsiteX9" fmla="*/ 57693 w 2671088"/>
              <a:gd name="connsiteY9" fmla="*/ 799018 h 1520154"/>
              <a:gd name="connsiteX10" fmla="*/ 144229 w 2671088"/>
              <a:gd name="connsiteY10" fmla="*/ 951899 h 1520154"/>
              <a:gd name="connsiteX11" fmla="*/ 239419 w 2671088"/>
              <a:gd name="connsiteY11" fmla="*/ 1142279 h 1520154"/>
              <a:gd name="connsiteX12" fmla="*/ 357685 w 2671088"/>
              <a:gd name="connsiteY12" fmla="*/ 1399003 h 1520154"/>
              <a:gd name="connsiteX13" fmla="*/ 406722 w 2671088"/>
              <a:gd name="connsiteY13" fmla="*/ 1520154 h 1520154"/>
              <a:gd name="connsiteX14" fmla="*/ 770175 w 2671088"/>
              <a:gd name="connsiteY14" fmla="*/ 1491308 h 1520154"/>
              <a:gd name="connsiteX15" fmla="*/ 1078821 w 2671088"/>
              <a:gd name="connsiteY15" fmla="*/ 1448040 h 1520154"/>
              <a:gd name="connsiteX16" fmla="*/ 1598038 w 2671088"/>
              <a:gd name="connsiteY16" fmla="*/ 1332659 h 1520154"/>
              <a:gd name="connsiteX17" fmla="*/ 1975913 w 2671088"/>
              <a:gd name="connsiteY17" fmla="*/ 1185547 h 1520154"/>
              <a:gd name="connsiteX18" fmla="*/ 2310520 w 2671088"/>
              <a:gd name="connsiteY18" fmla="*/ 995167 h 1520154"/>
              <a:gd name="connsiteX19" fmla="*/ 2529746 w 2671088"/>
              <a:gd name="connsiteY19" fmla="*/ 845171 h 1520154"/>
              <a:gd name="connsiteX20" fmla="*/ 2671088 w 2671088"/>
              <a:gd name="connsiteY20" fmla="*/ 698059 h 1520154"/>
              <a:gd name="connsiteX21" fmla="*/ 2385518 w 2671088"/>
              <a:gd name="connsiteY21" fmla="*/ 507679 h 1520154"/>
              <a:gd name="connsiteX22" fmla="*/ 2050911 w 2671088"/>
              <a:gd name="connsiteY22" fmla="*/ 311530 h 1520154"/>
              <a:gd name="connsiteX23" fmla="*/ 1742265 w 2671088"/>
              <a:gd name="connsiteY23" fmla="*/ 161534 h 1520154"/>
              <a:gd name="connsiteX24" fmla="*/ 1474003 w 2671088"/>
              <a:gd name="connsiteY24" fmla="*/ 57691 h 1520154"/>
              <a:gd name="connsiteX25" fmla="*/ 1272085 w 2671088"/>
              <a:gd name="connsiteY25" fmla="*/ 0 h 1520154"/>
              <a:gd name="connsiteX0" fmla="*/ 1272085 w 2671088"/>
              <a:gd name="connsiteY0" fmla="*/ 0 h 1520154"/>
              <a:gd name="connsiteX1" fmla="*/ 1148050 w 2671088"/>
              <a:gd name="connsiteY1" fmla="*/ 14423 h 1520154"/>
              <a:gd name="connsiteX2" fmla="*/ 966323 w 2671088"/>
              <a:gd name="connsiteY2" fmla="*/ 43268 h 1520154"/>
              <a:gd name="connsiteX3" fmla="*/ 715368 w 2671088"/>
              <a:gd name="connsiteY3" fmla="*/ 112497 h 1520154"/>
              <a:gd name="connsiteX4" fmla="*/ 458644 w 2671088"/>
              <a:gd name="connsiteY4" fmla="*/ 219225 h 1520154"/>
              <a:gd name="connsiteX5" fmla="*/ 242303 w 2671088"/>
              <a:gd name="connsiteY5" fmla="*/ 377875 h 1520154"/>
              <a:gd name="connsiteX6" fmla="*/ 50853 w 2671088"/>
              <a:gd name="connsiteY6" fmla="*/ 490598 h 1520154"/>
              <a:gd name="connsiteX7" fmla="*/ 4287 w 2671088"/>
              <a:gd name="connsiteY7" fmla="*/ 577314 h 1520154"/>
              <a:gd name="connsiteX8" fmla="*/ 1 w 2671088"/>
              <a:gd name="connsiteY8" fmla="*/ 619725 h 1520154"/>
              <a:gd name="connsiteX9" fmla="*/ 104421 w 2671088"/>
              <a:gd name="connsiteY9" fmla="*/ 790399 h 1520154"/>
              <a:gd name="connsiteX10" fmla="*/ 144229 w 2671088"/>
              <a:gd name="connsiteY10" fmla="*/ 951899 h 1520154"/>
              <a:gd name="connsiteX11" fmla="*/ 239419 w 2671088"/>
              <a:gd name="connsiteY11" fmla="*/ 1142279 h 1520154"/>
              <a:gd name="connsiteX12" fmla="*/ 357685 w 2671088"/>
              <a:gd name="connsiteY12" fmla="*/ 1399003 h 1520154"/>
              <a:gd name="connsiteX13" fmla="*/ 406722 w 2671088"/>
              <a:gd name="connsiteY13" fmla="*/ 1520154 h 1520154"/>
              <a:gd name="connsiteX14" fmla="*/ 770175 w 2671088"/>
              <a:gd name="connsiteY14" fmla="*/ 1491308 h 1520154"/>
              <a:gd name="connsiteX15" fmla="*/ 1078821 w 2671088"/>
              <a:gd name="connsiteY15" fmla="*/ 1448040 h 1520154"/>
              <a:gd name="connsiteX16" fmla="*/ 1598038 w 2671088"/>
              <a:gd name="connsiteY16" fmla="*/ 1332659 h 1520154"/>
              <a:gd name="connsiteX17" fmla="*/ 1975913 w 2671088"/>
              <a:gd name="connsiteY17" fmla="*/ 1185547 h 1520154"/>
              <a:gd name="connsiteX18" fmla="*/ 2310520 w 2671088"/>
              <a:gd name="connsiteY18" fmla="*/ 995167 h 1520154"/>
              <a:gd name="connsiteX19" fmla="*/ 2529746 w 2671088"/>
              <a:gd name="connsiteY19" fmla="*/ 845171 h 1520154"/>
              <a:gd name="connsiteX20" fmla="*/ 2671088 w 2671088"/>
              <a:gd name="connsiteY20" fmla="*/ 698059 h 1520154"/>
              <a:gd name="connsiteX21" fmla="*/ 2385518 w 2671088"/>
              <a:gd name="connsiteY21" fmla="*/ 507679 h 1520154"/>
              <a:gd name="connsiteX22" fmla="*/ 2050911 w 2671088"/>
              <a:gd name="connsiteY22" fmla="*/ 311530 h 1520154"/>
              <a:gd name="connsiteX23" fmla="*/ 1742265 w 2671088"/>
              <a:gd name="connsiteY23" fmla="*/ 161534 h 1520154"/>
              <a:gd name="connsiteX24" fmla="*/ 1474003 w 2671088"/>
              <a:gd name="connsiteY24" fmla="*/ 57691 h 1520154"/>
              <a:gd name="connsiteX25" fmla="*/ 1272085 w 2671088"/>
              <a:gd name="connsiteY25" fmla="*/ 0 h 1520154"/>
              <a:gd name="connsiteX0" fmla="*/ 1272085 w 2671088"/>
              <a:gd name="connsiteY0" fmla="*/ 0 h 1520154"/>
              <a:gd name="connsiteX1" fmla="*/ 1148050 w 2671088"/>
              <a:gd name="connsiteY1" fmla="*/ 14423 h 1520154"/>
              <a:gd name="connsiteX2" fmla="*/ 966323 w 2671088"/>
              <a:gd name="connsiteY2" fmla="*/ 43268 h 1520154"/>
              <a:gd name="connsiteX3" fmla="*/ 715368 w 2671088"/>
              <a:gd name="connsiteY3" fmla="*/ 112497 h 1520154"/>
              <a:gd name="connsiteX4" fmla="*/ 458644 w 2671088"/>
              <a:gd name="connsiteY4" fmla="*/ 219225 h 1520154"/>
              <a:gd name="connsiteX5" fmla="*/ 242303 w 2671088"/>
              <a:gd name="connsiteY5" fmla="*/ 377875 h 1520154"/>
              <a:gd name="connsiteX6" fmla="*/ 50853 w 2671088"/>
              <a:gd name="connsiteY6" fmla="*/ 490598 h 1520154"/>
              <a:gd name="connsiteX7" fmla="*/ 4287 w 2671088"/>
              <a:gd name="connsiteY7" fmla="*/ 577314 h 1520154"/>
              <a:gd name="connsiteX8" fmla="*/ 1 w 2671088"/>
              <a:gd name="connsiteY8" fmla="*/ 619725 h 1520154"/>
              <a:gd name="connsiteX9" fmla="*/ 104421 w 2671088"/>
              <a:gd name="connsiteY9" fmla="*/ 790399 h 1520154"/>
              <a:gd name="connsiteX10" fmla="*/ 182057 w 2671088"/>
              <a:gd name="connsiteY10" fmla="*/ 933223 h 1520154"/>
              <a:gd name="connsiteX11" fmla="*/ 239419 w 2671088"/>
              <a:gd name="connsiteY11" fmla="*/ 1142279 h 1520154"/>
              <a:gd name="connsiteX12" fmla="*/ 357685 w 2671088"/>
              <a:gd name="connsiteY12" fmla="*/ 1399003 h 1520154"/>
              <a:gd name="connsiteX13" fmla="*/ 406722 w 2671088"/>
              <a:gd name="connsiteY13" fmla="*/ 1520154 h 1520154"/>
              <a:gd name="connsiteX14" fmla="*/ 770175 w 2671088"/>
              <a:gd name="connsiteY14" fmla="*/ 1491308 h 1520154"/>
              <a:gd name="connsiteX15" fmla="*/ 1078821 w 2671088"/>
              <a:gd name="connsiteY15" fmla="*/ 1448040 h 1520154"/>
              <a:gd name="connsiteX16" fmla="*/ 1598038 w 2671088"/>
              <a:gd name="connsiteY16" fmla="*/ 1332659 h 1520154"/>
              <a:gd name="connsiteX17" fmla="*/ 1975913 w 2671088"/>
              <a:gd name="connsiteY17" fmla="*/ 1185547 h 1520154"/>
              <a:gd name="connsiteX18" fmla="*/ 2310520 w 2671088"/>
              <a:gd name="connsiteY18" fmla="*/ 995167 h 1520154"/>
              <a:gd name="connsiteX19" fmla="*/ 2529746 w 2671088"/>
              <a:gd name="connsiteY19" fmla="*/ 845171 h 1520154"/>
              <a:gd name="connsiteX20" fmla="*/ 2671088 w 2671088"/>
              <a:gd name="connsiteY20" fmla="*/ 698059 h 1520154"/>
              <a:gd name="connsiteX21" fmla="*/ 2385518 w 2671088"/>
              <a:gd name="connsiteY21" fmla="*/ 507679 h 1520154"/>
              <a:gd name="connsiteX22" fmla="*/ 2050911 w 2671088"/>
              <a:gd name="connsiteY22" fmla="*/ 311530 h 1520154"/>
              <a:gd name="connsiteX23" fmla="*/ 1742265 w 2671088"/>
              <a:gd name="connsiteY23" fmla="*/ 161534 h 1520154"/>
              <a:gd name="connsiteX24" fmla="*/ 1474003 w 2671088"/>
              <a:gd name="connsiteY24" fmla="*/ 57691 h 1520154"/>
              <a:gd name="connsiteX25" fmla="*/ 1272085 w 2671088"/>
              <a:gd name="connsiteY25" fmla="*/ 0 h 1520154"/>
              <a:gd name="connsiteX0" fmla="*/ 1272085 w 2671088"/>
              <a:gd name="connsiteY0" fmla="*/ 0 h 1520154"/>
              <a:gd name="connsiteX1" fmla="*/ 1148050 w 2671088"/>
              <a:gd name="connsiteY1" fmla="*/ 14423 h 1520154"/>
              <a:gd name="connsiteX2" fmla="*/ 966323 w 2671088"/>
              <a:gd name="connsiteY2" fmla="*/ 43268 h 1520154"/>
              <a:gd name="connsiteX3" fmla="*/ 715368 w 2671088"/>
              <a:gd name="connsiteY3" fmla="*/ 112497 h 1520154"/>
              <a:gd name="connsiteX4" fmla="*/ 458644 w 2671088"/>
              <a:gd name="connsiteY4" fmla="*/ 219225 h 1520154"/>
              <a:gd name="connsiteX5" fmla="*/ 242303 w 2671088"/>
              <a:gd name="connsiteY5" fmla="*/ 377875 h 1520154"/>
              <a:gd name="connsiteX6" fmla="*/ 50853 w 2671088"/>
              <a:gd name="connsiteY6" fmla="*/ 490598 h 1520154"/>
              <a:gd name="connsiteX7" fmla="*/ 4287 w 2671088"/>
              <a:gd name="connsiteY7" fmla="*/ 577314 h 1520154"/>
              <a:gd name="connsiteX8" fmla="*/ 1 w 2671088"/>
              <a:gd name="connsiteY8" fmla="*/ 619725 h 1520154"/>
              <a:gd name="connsiteX9" fmla="*/ 104421 w 2671088"/>
              <a:gd name="connsiteY9" fmla="*/ 790399 h 1520154"/>
              <a:gd name="connsiteX10" fmla="*/ 182057 w 2671088"/>
              <a:gd name="connsiteY10" fmla="*/ 933223 h 1520154"/>
              <a:gd name="connsiteX11" fmla="*/ 290598 w 2671088"/>
              <a:gd name="connsiteY11" fmla="*/ 1155209 h 1520154"/>
              <a:gd name="connsiteX12" fmla="*/ 357685 w 2671088"/>
              <a:gd name="connsiteY12" fmla="*/ 1399003 h 1520154"/>
              <a:gd name="connsiteX13" fmla="*/ 406722 w 2671088"/>
              <a:gd name="connsiteY13" fmla="*/ 1520154 h 1520154"/>
              <a:gd name="connsiteX14" fmla="*/ 770175 w 2671088"/>
              <a:gd name="connsiteY14" fmla="*/ 1491308 h 1520154"/>
              <a:gd name="connsiteX15" fmla="*/ 1078821 w 2671088"/>
              <a:gd name="connsiteY15" fmla="*/ 1448040 h 1520154"/>
              <a:gd name="connsiteX16" fmla="*/ 1598038 w 2671088"/>
              <a:gd name="connsiteY16" fmla="*/ 1332659 h 1520154"/>
              <a:gd name="connsiteX17" fmla="*/ 1975913 w 2671088"/>
              <a:gd name="connsiteY17" fmla="*/ 1185547 h 1520154"/>
              <a:gd name="connsiteX18" fmla="*/ 2310520 w 2671088"/>
              <a:gd name="connsiteY18" fmla="*/ 995167 h 1520154"/>
              <a:gd name="connsiteX19" fmla="*/ 2529746 w 2671088"/>
              <a:gd name="connsiteY19" fmla="*/ 845171 h 1520154"/>
              <a:gd name="connsiteX20" fmla="*/ 2671088 w 2671088"/>
              <a:gd name="connsiteY20" fmla="*/ 698059 h 1520154"/>
              <a:gd name="connsiteX21" fmla="*/ 2385518 w 2671088"/>
              <a:gd name="connsiteY21" fmla="*/ 507679 h 1520154"/>
              <a:gd name="connsiteX22" fmla="*/ 2050911 w 2671088"/>
              <a:gd name="connsiteY22" fmla="*/ 311530 h 1520154"/>
              <a:gd name="connsiteX23" fmla="*/ 1742265 w 2671088"/>
              <a:gd name="connsiteY23" fmla="*/ 161534 h 1520154"/>
              <a:gd name="connsiteX24" fmla="*/ 1474003 w 2671088"/>
              <a:gd name="connsiteY24" fmla="*/ 57691 h 1520154"/>
              <a:gd name="connsiteX25" fmla="*/ 1272085 w 2671088"/>
              <a:gd name="connsiteY25" fmla="*/ 0 h 1520154"/>
              <a:gd name="connsiteX0" fmla="*/ 1272085 w 2671088"/>
              <a:gd name="connsiteY0" fmla="*/ 0 h 1520154"/>
              <a:gd name="connsiteX1" fmla="*/ 1148050 w 2671088"/>
              <a:gd name="connsiteY1" fmla="*/ 14423 h 1520154"/>
              <a:gd name="connsiteX2" fmla="*/ 966323 w 2671088"/>
              <a:gd name="connsiteY2" fmla="*/ 43268 h 1520154"/>
              <a:gd name="connsiteX3" fmla="*/ 715368 w 2671088"/>
              <a:gd name="connsiteY3" fmla="*/ 112497 h 1520154"/>
              <a:gd name="connsiteX4" fmla="*/ 458644 w 2671088"/>
              <a:gd name="connsiteY4" fmla="*/ 219225 h 1520154"/>
              <a:gd name="connsiteX5" fmla="*/ 242303 w 2671088"/>
              <a:gd name="connsiteY5" fmla="*/ 377875 h 1520154"/>
              <a:gd name="connsiteX6" fmla="*/ 50853 w 2671088"/>
              <a:gd name="connsiteY6" fmla="*/ 490598 h 1520154"/>
              <a:gd name="connsiteX7" fmla="*/ 4287 w 2671088"/>
              <a:gd name="connsiteY7" fmla="*/ 577314 h 1520154"/>
              <a:gd name="connsiteX8" fmla="*/ 1 w 2671088"/>
              <a:gd name="connsiteY8" fmla="*/ 619725 h 1520154"/>
              <a:gd name="connsiteX9" fmla="*/ 104421 w 2671088"/>
              <a:gd name="connsiteY9" fmla="*/ 790399 h 1520154"/>
              <a:gd name="connsiteX10" fmla="*/ 182057 w 2671088"/>
              <a:gd name="connsiteY10" fmla="*/ 933223 h 1520154"/>
              <a:gd name="connsiteX11" fmla="*/ 290598 w 2671088"/>
              <a:gd name="connsiteY11" fmla="*/ 1155209 h 1520154"/>
              <a:gd name="connsiteX12" fmla="*/ 391062 w 2671088"/>
              <a:gd name="connsiteY12" fmla="*/ 1388946 h 1520154"/>
              <a:gd name="connsiteX13" fmla="*/ 406722 w 2671088"/>
              <a:gd name="connsiteY13" fmla="*/ 1520154 h 1520154"/>
              <a:gd name="connsiteX14" fmla="*/ 770175 w 2671088"/>
              <a:gd name="connsiteY14" fmla="*/ 1491308 h 1520154"/>
              <a:gd name="connsiteX15" fmla="*/ 1078821 w 2671088"/>
              <a:gd name="connsiteY15" fmla="*/ 1448040 h 1520154"/>
              <a:gd name="connsiteX16" fmla="*/ 1598038 w 2671088"/>
              <a:gd name="connsiteY16" fmla="*/ 1332659 h 1520154"/>
              <a:gd name="connsiteX17" fmla="*/ 1975913 w 2671088"/>
              <a:gd name="connsiteY17" fmla="*/ 1185547 h 1520154"/>
              <a:gd name="connsiteX18" fmla="*/ 2310520 w 2671088"/>
              <a:gd name="connsiteY18" fmla="*/ 995167 h 1520154"/>
              <a:gd name="connsiteX19" fmla="*/ 2529746 w 2671088"/>
              <a:gd name="connsiteY19" fmla="*/ 845171 h 1520154"/>
              <a:gd name="connsiteX20" fmla="*/ 2671088 w 2671088"/>
              <a:gd name="connsiteY20" fmla="*/ 698059 h 1520154"/>
              <a:gd name="connsiteX21" fmla="*/ 2385518 w 2671088"/>
              <a:gd name="connsiteY21" fmla="*/ 507679 h 1520154"/>
              <a:gd name="connsiteX22" fmla="*/ 2050911 w 2671088"/>
              <a:gd name="connsiteY22" fmla="*/ 311530 h 1520154"/>
              <a:gd name="connsiteX23" fmla="*/ 1742265 w 2671088"/>
              <a:gd name="connsiteY23" fmla="*/ 161534 h 1520154"/>
              <a:gd name="connsiteX24" fmla="*/ 1474003 w 2671088"/>
              <a:gd name="connsiteY24" fmla="*/ 57691 h 1520154"/>
              <a:gd name="connsiteX25" fmla="*/ 1272085 w 2671088"/>
              <a:gd name="connsiteY25" fmla="*/ 0 h 1520154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715368 w 2671088"/>
              <a:gd name="connsiteY3" fmla="*/ 112497 h 1500041"/>
              <a:gd name="connsiteX4" fmla="*/ 458644 w 2671088"/>
              <a:gd name="connsiteY4" fmla="*/ 219225 h 1500041"/>
              <a:gd name="connsiteX5" fmla="*/ 242303 w 2671088"/>
              <a:gd name="connsiteY5" fmla="*/ 377875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70175 w 2671088"/>
              <a:gd name="connsiteY14" fmla="*/ 1491308 h 1500041"/>
              <a:gd name="connsiteX15" fmla="*/ 1078821 w 2671088"/>
              <a:gd name="connsiteY15" fmla="*/ 1448040 h 1500041"/>
              <a:gd name="connsiteX16" fmla="*/ 1598038 w 2671088"/>
              <a:gd name="connsiteY16" fmla="*/ 133265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715368 w 2671088"/>
              <a:gd name="connsiteY3" fmla="*/ 112497 h 1500041"/>
              <a:gd name="connsiteX4" fmla="*/ 458644 w 2671088"/>
              <a:gd name="connsiteY4" fmla="*/ 219225 h 1500041"/>
              <a:gd name="connsiteX5" fmla="*/ 242303 w 2671088"/>
              <a:gd name="connsiteY5" fmla="*/ 377875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78821 w 2671088"/>
              <a:gd name="connsiteY15" fmla="*/ 1448040 h 1500041"/>
              <a:gd name="connsiteX16" fmla="*/ 1598038 w 2671088"/>
              <a:gd name="connsiteY16" fmla="*/ 133265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715368 w 2671088"/>
              <a:gd name="connsiteY3" fmla="*/ 112497 h 1500041"/>
              <a:gd name="connsiteX4" fmla="*/ 458644 w 2671088"/>
              <a:gd name="connsiteY4" fmla="*/ 219225 h 1500041"/>
              <a:gd name="connsiteX5" fmla="*/ 242303 w 2671088"/>
              <a:gd name="connsiteY5" fmla="*/ 377875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8038 w 2671088"/>
              <a:gd name="connsiteY16" fmla="*/ 133265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715368 w 2671088"/>
              <a:gd name="connsiteY3" fmla="*/ 112497 h 1500041"/>
              <a:gd name="connsiteX4" fmla="*/ 458644 w 2671088"/>
              <a:gd name="connsiteY4" fmla="*/ 219225 h 1500041"/>
              <a:gd name="connsiteX5" fmla="*/ 242303 w 2671088"/>
              <a:gd name="connsiteY5" fmla="*/ 377875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715368 w 2671088"/>
              <a:gd name="connsiteY3" fmla="*/ 112497 h 1500041"/>
              <a:gd name="connsiteX4" fmla="*/ 458644 w 2671088"/>
              <a:gd name="connsiteY4" fmla="*/ 219225 h 1500041"/>
              <a:gd name="connsiteX5" fmla="*/ 242303 w 2671088"/>
              <a:gd name="connsiteY5" fmla="*/ 377875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715368 w 2671088"/>
              <a:gd name="connsiteY3" fmla="*/ 112497 h 1500041"/>
              <a:gd name="connsiteX4" fmla="*/ 458644 w 2671088"/>
              <a:gd name="connsiteY4" fmla="*/ 219225 h 1500041"/>
              <a:gd name="connsiteX5" fmla="*/ 228951 w 2671088"/>
              <a:gd name="connsiteY5" fmla="*/ 347706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715368 w 2671088"/>
              <a:gd name="connsiteY3" fmla="*/ 112497 h 1500041"/>
              <a:gd name="connsiteX4" fmla="*/ 440843 w 2671088"/>
              <a:gd name="connsiteY4" fmla="*/ 206296 h 1500041"/>
              <a:gd name="connsiteX5" fmla="*/ 228951 w 2671088"/>
              <a:gd name="connsiteY5" fmla="*/ 347706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653063 w 2671088"/>
              <a:gd name="connsiteY3" fmla="*/ 116807 h 1500041"/>
              <a:gd name="connsiteX4" fmla="*/ 440843 w 2671088"/>
              <a:gd name="connsiteY4" fmla="*/ 206296 h 1500041"/>
              <a:gd name="connsiteX5" fmla="*/ 228951 w 2671088"/>
              <a:gd name="connsiteY5" fmla="*/ 347706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653063 w 2671088"/>
              <a:gd name="connsiteY3" fmla="*/ 116807 h 1500041"/>
              <a:gd name="connsiteX4" fmla="*/ 440843 w 2671088"/>
              <a:gd name="connsiteY4" fmla="*/ 206296 h 1500041"/>
              <a:gd name="connsiteX5" fmla="*/ 228951 w 2671088"/>
              <a:gd name="connsiteY5" fmla="*/ 347706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653063 w 2671088"/>
              <a:gd name="connsiteY3" fmla="*/ 116807 h 1500041"/>
              <a:gd name="connsiteX4" fmla="*/ 440843 w 2671088"/>
              <a:gd name="connsiteY4" fmla="*/ 206296 h 1500041"/>
              <a:gd name="connsiteX5" fmla="*/ 228951 w 2671088"/>
              <a:gd name="connsiteY5" fmla="*/ 347706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653063 w 2671088"/>
              <a:gd name="connsiteY3" fmla="*/ 116807 h 1500041"/>
              <a:gd name="connsiteX4" fmla="*/ 440843 w 2671088"/>
              <a:gd name="connsiteY4" fmla="*/ 206296 h 1500041"/>
              <a:gd name="connsiteX5" fmla="*/ 228951 w 2671088"/>
              <a:gd name="connsiteY5" fmla="*/ 347706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66323 w 2671088"/>
              <a:gd name="connsiteY2" fmla="*/ 43268 h 1500041"/>
              <a:gd name="connsiteX3" fmla="*/ 653063 w 2671088"/>
              <a:gd name="connsiteY3" fmla="*/ 116807 h 1500041"/>
              <a:gd name="connsiteX4" fmla="*/ 440843 w 2671088"/>
              <a:gd name="connsiteY4" fmla="*/ 206296 h 1500041"/>
              <a:gd name="connsiteX5" fmla="*/ 228951 w 2671088"/>
              <a:gd name="connsiteY5" fmla="*/ 347706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10693 w 2671088"/>
              <a:gd name="connsiteY2" fmla="*/ 49015 h 1500041"/>
              <a:gd name="connsiteX3" fmla="*/ 653063 w 2671088"/>
              <a:gd name="connsiteY3" fmla="*/ 116807 h 1500041"/>
              <a:gd name="connsiteX4" fmla="*/ 440843 w 2671088"/>
              <a:gd name="connsiteY4" fmla="*/ 206296 h 1500041"/>
              <a:gd name="connsiteX5" fmla="*/ 228951 w 2671088"/>
              <a:gd name="connsiteY5" fmla="*/ 347706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148050 w 2671088"/>
              <a:gd name="connsiteY1" fmla="*/ 14423 h 1500041"/>
              <a:gd name="connsiteX2" fmla="*/ 910693 w 2671088"/>
              <a:gd name="connsiteY2" fmla="*/ 49015 h 1500041"/>
              <a:gd name="connsiteX3" fmla="*/ 653063 w 2671088"/>
              <a:gd name="connsiteY3" fmla="*/ 116807 h 1500041"/>
              <a:gd name="connsiteX4" fmla="*/ 440843 w 2671088"/>
              <a:gd name="connsiteY4" fmla="*/ 206296 h 1500041"/>
              <a:gd name="connsiteX5" fmla="*/ 228951 w 2671088"/>
              <a:gd name="connsiteY5" fmla="*/ 347706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272085 w 2671088"/>
              <a:gd name="connsiteY0" fmla="*/ 0 h 1500041"/>
              <a:gd name="connsiteX1" fmla="*/ 1056818 w 2671088"/>
              <a:gd name="connsiteY1" fmla="*/ 24479 h 1500041"/>
              <a:gd name="connsiteX2" fmla="*/ 910693 w 2671088"/>
              <a:gd name="connsiteY2" fmla="*/ 49015 h 1500041"/>
              <a:gd name="connsiteX3" fmla="*/ 653063 w 2671088"/>
              <a:gd name="connsiteY3" fmla="*/ 116807 h 1500041"/>
              <a:gd name="connsiteX4" fmla="*/ 440843 w 2671088"/>
              <a:gd name="connsiteY4" fmla="*/ 206296 h 1500041"/>
              <a:gd name="connsiteX5" fmla="*/ 228951 w 2671088"/>
              <a:gd name="connsiteY5" fmla="*/ 347706 h 1500041"/>
              <a:gd name="connsiteX6" fmla="*/ 50853 w 2671088"/>
              <a:gd name="connsiteY6" fmla="*/ 490598 h 1500041"/>
              <a:gd name="connsiteX7" fmla="*/ 4287 w 2671088"/>
              <a:gd name="connsiteY7" fmla="*/ 577314 h 1500041"/>
              <a:gd name="connsiteX8" fmla="*/ 1 w 2671088"/>
              <a:gd name="connsiteY8" fmla="*/ 619725 h 1500041"/>
              <a:gd name="connsiteX9" fmla="*/ 104421 w 2671088"/>
              <a:gd name="connsiteY9" fmla="*/ 790399 h 1500041"/>
              <a:gd name="connsiteX10" fmla="*/ 182057 w 2671088"/>
              <a:gd name="connsiteY10" fmla="*/ 933223 h 1500041"/>
              <a:gd name="connsiteX11" fmla="*/ 290598 w 2671088"/>
              <a:gd name="connsiteY11" fmla="*/ 1155209 h 1500041"/>
              <a:gd name="connsiteX12" fmla="*/ 391062 w 2671088"/>
              <a:gd name="connsiteY12" fmla="*/ 1388946 h 1500041"/>
              <a:gd name="connsiteX13" fmla="*/ 433424 w 2671088"/>
              <a:gd name="connsiteY13" fmla="*/ 1500041 h 1500041"/>
              <a:gd name="connsiteX14" fmla="*/ 767950 w 2671088"/>
              <a:gd name="connsiteY14" fmla="*/ 1475505 h 1500041"/>
              <a:gd name="connsiteX15" fmla="*/ 1085497 w 2671088"/>
              <a:gd name="connsiteY15" fmla="*/ 1433673 h 1500041"/>
              <a:gd name="connsiteX16" fmla="*/ 1595813 w 2671088"/>
              <a:gd name="connsiteY16" fmla="*/ 1324039 h 1500041"/>
              <a:gd name="connsiteX17" fmla="*/ 1975913 w 2671088"/>
              <a:gd name="connsiteY17" fmla="*/ 1185547 h 1500041"/>
              <a:gd name="connsiteX18" fmla="*/ 2310520 w 2671088"/>
              <a:gd name="connsiteY18" fmla="*/ 995167 h 1500041"/>
              <a:gd name="connsiteX19" fmla="*/ 2529746 w 2671088"/>
              <a:gd name="connsiteY19" fmla="*/ 845171 h 1500041"/>
              <a:gd name="connsiteX20" fmla="*/ 2671088 w 2671088"/>
              <a:gd name="connsiteY20" fmla="*/ 698059 h 1500041"/>
              <a:gd name="connsiteX21" fmla="*/ 2385518 w 2671088"/>
              <a:gd name="connsiteY21" fmla="*/ 507679 h 1500041"/>
              <a:gd name="connsiteX22" fmla="*/ 2050911 w 2671088"/>
              <a:gd name="connsiteY22" fmla="*/ 311530 h 1500041"/>
              <a:gd name="connsiteX23" fmla="*/ 1742265 w 2671088"/>
              <a:gd name="connsiteY23" fmla="*/ 161534 h 1500041"/>
              <a:gd name="connsiteX24" fmla="*/ 1474003 w 2671088"/>
              <a:gd name="connsiteY24" fmla="*/ 57691 h 1500041"/>
              <a:gd name="connsiteX25" fmla="*/ 1272085 w 2671088"/>
              <a:gd name="connsiteY25" fmla="*/ 0 h 1500041"/>
              <a:gd name="connsiteX0" fmla="*/ 1174178 w 2671088"/>
              <a:gd name="connsiteY0" fmla="*/ 0 h 1489984"/>
              <a:gd name="connsiteX1" fmla="*/ 1056818 w 2671088"/>
              <a:gd name="connsiteY1" fmla="*/ 14422 h 1489984"/>
              <a:gd name="connsiteX2" fmla="*/ 910693 w 2671088"/>
              <a:gd name="connsiteY2" fmla="*/ 38958 h 1489984"/>
              <a:gd name="connsiteX3" fmla="*/ 653063 w 2671088"/>
              <a:gd name="connsiteY3" fmla="*/ 106750 h 1489984"/>
              <a:gd name="connsiteX4" fmla="*/ 440843 w 2671088"/>
              <a:gd name="connsiteY4" fmla="*/ 196239 h 1489984"/>
              <a:gd name="connsiteX5" fmla="*/ 228951 w 2671088"/>
              <a:gd name="connsiteY5" fmla="*/ 337649 h 1489984"/>
              <a:gd name="connsiteX6" fmla="*/ 50853 w 2671088"/>
              <a:gd name="connsiteY6" fmla="*/ 480541 h 1489984"/>
              <a:gd name="connsiteX7" fmla="*/ 4287 w 2671088"/>
              <a:gd name="connsiteY7" fmla="*/ 567257 h 1489984"/>
              <a:gd name="connsiteX8" fmla="*/ 1 w 2671088"/>
              <a:gd name="connsiteY8" fmla="*/ 609668 h 1489984"/>
              <a:gd name="connsiteX9" fmla="*/ 104421 w 2671088"/>
              <a:gd name="connsiteY9" fmla="*/ 780342 h 1489984"/>
              <a:gd name="connsiteX10" fmla="*/ 182057 w 2671088"/>
              <a:gd name="connsiteY10" fmla="*/ 923166 h 1489984"/>
              <a:gd name="connsiteX11" fmla="*/ 290598 w 2671088"/>
              <a:gd name="connsiteY11" fmla="*/ 1145152 h 1489984"/>
              <a:gd name="connsiteX12" fmla="*/ 391062 w 2671088"/>
              <a:gd name="connsiteY12" fmla="*/ 1378889 h 1489984"/>
              <a:gd name="connsiteX13" fmla="*/ 433424 w 2671088"/>
              <a:gd name="connsiteY13" fmla="*/ 1489984 h 1489984"/>
              <a:gd name="connsiteX14" fmla="*/ 767950 w 2671088"/>
              <a:gd name="connsiteY14" fmla="*/ 1465448 h 1489984"/>
              <a:gd name="connsiteX15" fmla="*/ 1085497 w 2671088"/>
              <a:gd name="connsiteY15" fmla="*/ 1423616 h 1489984"/>
              <a:gd name="connsiteX16" fmla="*/ 1595813 w 2671088"/>
              <a:gd name="connsiteY16" fmla="*/ 1313982 h 1489984"/>
              <a:gd name="connsiteX17" fmla="*/ 1975913 w 2671088"/>
              <a:gd name="connsiteY17" fmla="*/ 1175490 h 1489984"/>
              <a:gd name="connsiteX18" fmla="*/ 2310520 w 2671088"/>
              <a:gd name="connsiteY18" fmla="*/ 985110 h 1489984"/>
              <a:gd name="connsiteX19" fmla="*/ 2529746 w 2671088"/>
              <a:gd name="connsiteY19" fmla="*/ 835114 h 1489984"/>
              <a:gd name="connsiteX20" fmla="*/ 2671088 w 2671088"/>
              <a:gd name="connsiteY20" fmla="*/ 688002 h 1489984"/>
              <a:gd name="connsiteX21" fmla="*/ 2385518 w 2671088"/>
              <a:gd name="connsiteY21" fmla="*/ 497622 h 1489984"/>
              <a:gd name="connsiteX22" fmla="*/ 2050911 w 2671088"/>
              <a:gd name="connsiteY22" fmla="*/ 301473 h 1489984"/>
              <a:gd name="connsiteX23" fmla="*/ 1742265 w 2671088"/>
              <a:gd name="connsiteY23" fmla="*/ 151477 h 1489984"/>
              <a:gd name="connsiteX24" fmla="*/ 1474003 w 2671088"/>
              <a:gd name="connsiteY24" fmla="*/ 47634 h 1489984"/>
              <a:gd name="connsiteX25" fmla="*/ 1174178 w 2671088"/>
              <a:gd name="connsiteY25" fmla="*/ 0 h 1489984"/>
              <a:gd name="connsiteX0" fmla="*/ 1174178 w 2671088"/>
              <a:gd name="connsiteY0" fmla="*/ 0 h 1489984"/>
              <a:gd name="connsiteX1" fmla="*/ 1056818 w 2671088"/>
              <a:gd name="connsiteY1" fmla="*/ 14422 h 1489984"/>
              <a:gd name="connsiteX2" fmla="*/ 910693 w 2671088"/>
              <a:gd name="connsiteY2" fmla="*/ 38958 h 1489984"/>
              <a:gd name="connsiteX3" fmla="*/ 653063 w 2671088"/>
              <a:gd name="connsiteY3" fmla="*/ 106750 h 1489984"/>
              <a:gd name="connsiteX4" fmla="*/ 440843 w 2671088"/>
              <a:gd name="connsiteY4" fmla="*/ 196239 h 1489984"/>
              <a:gd name="connsiteX5" fmla="*/ 228951 w 2671088"/>
              <a:gd name="connsiteY5" fmla="*/ 337649 h 1489984"/>
              <a:gd name="connsiteX6" fmla="*/ 50853 w 2671088"/>
              <a:gd name="connsiteY6" fmla="*/ 480541 h 1489984"/>
              <a:gd name="connsiteX7" fmla="*/ 4287 w 2671088"/>
              <a:gd name="connsiteY7" fmla="*/ 567257 h 1489984"/>
              <a:gd name="connsiteX8" fmla="*/ 1 w 2671088"/>
              <a:gd name="connsiteY8" fmla="*/ 609668 h 1489984"/>
              <a:gd name="connsiteX9" fmla="*/ 104421 w 2671088"/>
              <a:gd name="connsiteY9" fmla="*/ 780342 h 1489984"/>
              <a:gd name="connsiteX10" fmla="*/ 182057 w 2671088"/>
              <a:gd name="connsiteY10" fmla="*/ 923166 h 1489984"/>
              <a:gd name="connsiteX11" fmla="*/ 290598 w 2671088"/>
              <a:gd name="connsiteY11" fmla="*/ 1145152 h 1489984"/>
              <a:gd name="connsiteX12" fmla="*/ 391062 w 2671088"/>
              <a:gd name="connsiteY12" fmla="*/ 1378889 h 1489984"/>
              <a:gd name="connsiteX13" fmla="*/ 433424 w 2671088"/>
              <a:gd name="connsiteY13" fmla="*/ 1489984 h 1489984"/>
              <a:gd name="connsiteX14" fmla="*/ 767950 w 2671088"/>
              <a:gd name="connsiteY14" fmla="*/ 1465448 h 1489984"/>
              <a:gd name="connsiteX15" fmla="*/ 1085497 w 2671088"/>
              <a:gd name="connsiteY15" fmla="*/ 1423616 h 1489984"/>
              <a:gd name="connsiteX16" fmla="*/ 1595813 w 2671088"/>
              <a:gd name="connsiteY16" fmla="*/ 1313982 h 1489984"/>
              <a:gd name="connsiteX17" fmla="*/ 1975913 w 2671088"/>
              <a:gd name="connsiteY17" fmla="*/ 1175490 h 1489984"/>
              <a:gd name="connsiteX18" fmla="*/ 2310520 w 2671088"/>
              <a:gd name="connsiteY18" fmla="*/ 985110 h 1489984"/>
              <a:gd name="connsiteX19" fmla="*/ 2529746 w 2671088"/>
              <a:gd name="connsiteY19" fmla="*/ 835114 h 1489984"/>
              <a:gd name="connsiteX20" fmla="*/ 2671088 w 2671088"/>
              <a:gd name="connsiteY20" fmla="*/ 688002 h 1489984"/>
              <a:gd name="connsiteX21" fmla="*/ 2385518 w 2671088"/>
              <a:gd name="connsiteY21" fmla="*/ 497622 h 1489984"/>
              <a:gd name="connsiteX22" fmla="*/ 2050911 w 2671088"/>
              <a:gd name="connsiteY22" fmla="*/ 301473 h 1489984"/>
              <a:gd name="connsiteX23" fmla="*/ 1742265 w 2671088"/>
              <a:gd name="connsiteY23" fmla="*/ 151477 h 1489984"/>
              <a:gd name="connsiteX24" fmla="*/ 1418374 w 2671088"/>
              <a:gd name="connsiteY24" fmla="*/ 60563 h 1489984"/>
              <a:gd name="connsiteX25" fmla="*/ 1174178 w 2671088"/>
              <a:gd name="connsiteY25" fmla="*/ 0 h 1489984"/>
              <a:gd name="connsiteX0" fmla="*/ 1174178 w 2671088"/>
              <a:gd name="connsiteY0" fmla="*/ 0 h 1489984"/>
              <a:gd name="connsiteX1" fmla="*/ 1056818 w 2671088"/>
              <a:gd name="connsiteY1" fmla="*/ 14422 h 1489984"/>
              <a:gd name="connsiteX2" fmla="*/ 910693 w 2671088"/>
              <a:gd name="connsiteY2" fmla="*/ 38958 h 1489984"/>
              <a:gd name="connsiteX3" fmla="*/ 653063 w 2671088"/>
              <a:gd name="connsiteY3" fmla="*/ 106750 h 1489984"/>
              <a:gd name="connsiteX4" fmla="*/ 440843 w 2671088"/>
              <a:gd name="connsiteY4" fmla="*/ 196239 h 1489984"/>
              <a:gd name="connsiteX5" fmla="*/ 228951 w 2671088"/>
              <a:gd name="connsiteY5" fmla="*/ 337649 h 1489984"/>
              <a:gd name="connsiteX6" fmla="*/ 50853 w 2671088"/>
              <a:gd name="connsiteY6" fmla="*/ 480541 h 1489984"/>
              <a:gd name="connsiteX7" fmla="*/ 4287 w 2671088"/>
              <a:gd name="connsiteY7" fmla="*/ 567257 h 1489984"/>
              <a:gd name="connsiteX8" fmla="*/ 1 w 2671088"/>
              <a:gd name="connsiteY8" fmla="*/ 609668 h 1489984"/>
              <a:gd name="connsiteX9" fmla="*/ 104421 w 2671088"/>
              <a:gd name="connsiteY9" fmla="*/ 780342 h 1489984"/>
              <a:gd name="connsiteX10" fmla="*/ 182057 w 2671088"/>
              <a:gd name="connsiteY10" fmla="*/ 923166 h 1489984"/>
              <a:gd name="connsiteX11" fmla="*/ 290598 w 2671088"/>
              <a:gd name="connsiteY11" fmla="*/ 1145152 h 1489984"/>
              <a:gd name="connsiteX12" fmla="*/ 391062 w 2671088"/>
              <a:gd name="connsiteY12" fmla="*/ 1378889 h 1489984"/>
              <a:gd name="connsiteX13" fmla="*/ 433424 w 2671088"/>
              <a:gd name="connsiteY13" fmla="*/ 1489984 h 1489984"/>
              <a:gd name="connsiteX14" fmla="*/ 767950 w 2671088"/>
              <a:gd name="connsiteY14" fmla="*/ 1465448 h 1489984"/>
              <a:gd name="connsiteX15" fmla="*/ 1085497 w 2671088"/>
              <a:gd name="connsiteY15" fmla="*/ 1423616 h 1489984"/>
              <a:gd name="connsiteX16" fmla="*/ 1595813 w 2671088"/>
              <a:gd name="connsiteY16" fmla="*/ 1313982 h 1489984"/>
              <a:gd name="connsiteX17" fmla="*/ 1975913 w 2671088"/>
              <a:gd name="connsiteY17" fmla="*/ 1175490 h 1489984"/>
              <a:gd name="connsiteX18" fmla="*/ 2310520 w 2671088"/>
              <a:gd name="connsiteY18" fmla="*/ 985110 h 1489984"/>
              <a:gd name="connsiteX19" fmla="*/ 2529746 w 2671088"/>
              <a:gd name="connsiteY19" fmla="*/ 835114 h 1489984"/>
              <a:gd name="connsiteX20" fmla="*/ 2671088 w 2671088"/>
              <a:gd name="connsiteY20" fmla="*/ 688002 h 1489984"/>
              <a:gd name="connsiteX21" fmla="*/ 2385518 w 2671088"/>
              <a:gd name="connsiteY21" fmla="*/ 497622 h 1489984"/>
              <a:gd name="connsiteX22" fmla="*/ 2050911 w 2671088"/>
              <a:gd name="connsiteY22" fmla="*/ 301473 h 1489984"/>
              <a:gd name="connsiteX23" fmla="*/ 1742265 w 2671088"/>
              <a:gd name="connsiteY23" fmla="*/ 151477 h 1489984"/>
              <a:gd name="connsiteX24" fmla="*/ 1418374 w 2671088"/>
              <a:gd name="connsiteY24" fmla="*/ 60563 h 1489984"/>
              <a:gd name="connsiteX25" fmla="*/ 1174178 w 2671088"/>
              <a:gd name="connsiteY25" fmla="*/ 0 h 1489984"/>
              <a:gd name="connsiteX0" fmla="*/ 1174178 w 2671088"/>
              <a:gd name="connsiteY0" fmla="*/ 0 h 1489984"/>
              <a:gd name="connsiteX1" fmla="*/ 1056818 w 2671088"/>
              <a:gd name="connsiteY1" fmla="*/ 14422 h 1489984"/>
              <a:gd name="connsiteX2" fmla="*/ 910693 w 2671088"/>
              <a:gd name="connsiteY2" fmla="*/ 38958 h 1489984"/>
              <a:gd name="connsiteX3" fmla="*/ 653063 w 2671088"/>
              <a:gd name="connsiteY3" fmla="*/ 106750 h 1489984"/>
              <a:gd name="connsiteX4" fmla="*/ 440843 w 2671088"/>
              <a:gd name="connsiteY4" fmla="*/ 196239 h 1489984"/>
              <a:gd name="connsiteX5" fmla="*/ 228951 w 2671088"/>
              <a:gd name="connsiteY5" fmla="*/ 337649 h 1489984"/>
              <a:gd name="connsiteX6" fmla="*/ 50853 w 2671088"/>
              <a:gd name="connsiteY6" fmla="*/ 480541 h 1489984"/>
              <a:gd name="connsiteX7" fmla="*/ 4287 w 2671088"/>
              <a:gd name="connsiteY7" fmla="*/ 567257 h 1489984"/>
              <a:gd name="connsiteX8" fmla="*/ 1 w 2671088"/>
              <a:gd name="connsiteY8" fmla="*/ 609668 h 1489984"/>
              <a:gd name="connsiteX9" fmla="*/ 104421 w 2671088"/>
              <a:gd name="connsiteY9" fmla="*/ 780342 h 1489984"/>
              <a:gd name="connsiteX10" fmla="*/ 182057 w 2671088"/>
              <a:gd name="connsiteY10" fmla="*/ 923166 h 1489984"/>
              <a:gd name="connsiteX11" fmla="*/ 290598 w 2671088"/>
              <a:gd name="connsiteY11" fmla="*/ 1145152 h 1489984"/>
              <a:gd name="connsiteX12" fmla="*/ 391062 w 2671088"/>
              <a:gd name="connsiteY12" fmla="*/ 1378889 h 1489984"/>
              <a:gd name="connsiteX13" fmla="*/ 433424 w 2671088"/>
              <a:gd name="connsiteY13" fmla="*/ 1489984 h 1489984"/>
              <a:gd name="connsiteX14" fmla="*/ 767950 w 2671088"/>
              <a:gd name="connsiteY14" fmla="*/ 1465448 h 1489984"/>
              <a:gd name="connsiteX15" fmla="*/ 1085497 w 2671088"/>
              <a:gd name="connsiteY15" fmla="*/ 1423616 h 1489984"/>
              <a:gd name="connsiteX16" fmla="*/ 1595813 w 2671088"/>
              <a:gd name="connsiteY16" fmla="*/ 1313982 h 1489984"/>
              <a:gd name="connsiteX17" fmla="*/ 1975913 w 2671088"/>
              <a:gd name="connsiteY17" fmla="*/ 1175490 h 1489984"/>
              <a:gd name="connsiteX18" fmla="*/ 2310520 w 2671088"/>
              <a:gd name="connsiteY18" fmla="*/ 985110 h 1489984"/>
              <a:gd name="connsiteX19" fmla="*/ 2529746 w 2671088"/>
              <a:gd name="connsiteY19" fmla="*/ 835114 h 1489984"/>
              <a:gd name="connsiteX20" fmla="*/ 2671088 w 2671088"/>
              <a:gd name="connsiteY20" fmla="*/ 688002 h 1489984"/>
              <a:gd name="connsiteX21" fmla="*/ 2385518 w 2671088"/>
              <a:gd name="connsiteY21" fmla="*/ 497622 h 1489984"/>
              <a:gd name="connsiteX22" fmla="*/ 2050911 w 2671088"/>
              <a:gd name="connsiteY22" fmla="*/ 301473 h 1489984"/>
              <a:gd name="connsiteX23" fmla="*/ 1697762 w 2671088"/>
              <a:gd name="connsiteY23" fmla="*/ 168717 h 1489984"/>
              <a:gd name="connsiteX24" fmla="*/ 1418374 w 2671088"/>
              <a:gd name="connsiteY24" fmla="*/ 60563 h 1489984"/>
              <a:gd name="connsiteX25" fmla="*/ 1174178 w 2671088"/>
              <a:gd name="connsiteY25" fmla="*/ 0 h 1489984"/>
              <a:gd name="connsiteX0" fmla="*/ 1174178 w 2671088"/>
              <a:gd name="connsiteY0" fmla="*/ 0 h 1489984"/>
              <a:gd name="connsiteX1" fmla="*/ 1056818 w 2671088"/>
              <a:gd name="connsiteY1" fmla="*/ 14422 h 1489984"/>
              <a:gd name="connsiteX2" fmla="*/ 910693 w 2671088"/>
              <a:gd name="connsiteY2" fmla="*/ 38958 h 1489984"/>
              <a:gd name="connsiteX3" fmla="*/ 653063 w 2671088"/>
              <a:gd name="connsiteY3" fmla="*/ 106750 h 1489984"/>
              <a:gd name="connsiteX4" fmla="*/ 440843 w 2671088"/>
              <a:gd name="connsiteY4" fmla="*/ 196239 h 1489984"/>
              <a:gd name="connsiteX5" fmla="*/ 228951 w 2671088"/>
              <a:gd name="connsiteY5" fmla="*/ 337649 h 1489984"/>
              <a:gd name="connsiteX6" fmla="*/ 50853 w 2671088"/>
              <a:gd name="connsiteY6" fmla="*/ 480541 h 1489984"/>
              <a:gd name="connsiteX7" fmla="*/ 4287 w 2671088"/>
              <a:gd name="connsiteY7" fmla="*/ 567257 h 1489984"/>
              <a:gd name="connsiteX8" fmla="*/ 1 w 2671088"/>
              <a:gd name="connsiteY8" fmla="*/ 609668 h 1489984"/>
              <a:gd name="connsiteX9" fmla="*/ 104421 w 2671088"/>
              <a:gd name="connsiteY9" fmla="*/ 780342 h 1489984"/>
              <a:gd name="connsiteX10" fmla="*/ 182057 w 2671088"/>
              <a:gd name="connsiteY10" fmla="*/ 923166 h 1489984"/>
              <a:gd name="connsiteX11" fmla="*/ 290598 w 2671088"/>
              <a:gd name="connsiteY11" fmla="*/ 1145152 h 1489984"/>
              <a:gd name="connsiteX12" fmla="*/ 391062 w 2671088"/>
              <a:gd name="connsiteY12" fmla="*/ 1378889 h 1489984"/>
              <a:gd name="connsiteX13" fmla="*/ 433424 w 2671088"/>
              <a:gd name="connsiteY13" fmla="*/ 1489984 h 1489984"/>
              <a:gd name="connsiteX14" fmla="*/ 767950 w 2671088"/>
              <a:gd name="connsiteY14" fmla="*/ 1465448 h 1489984"/>
              <a:gd name="connsiteX15" fmla="*/ 1085497 w 2671088"/>
              <a:gd name="connsiteY15" fmla="*/ 1423616 h 1489984"/>
              <a:gd name="connsiteX16" fmla="*/ 1595813 w 2671088"/>
              <a:gd name="connsiteY16" fmla="*/ 1313982 h 1489984"/>
              <a:gd name="connsiteX17" fmla="*/ 1975913 w 2671088"/>
              <a:gd name="connsiteY17" fmla="*/ 1175490 h 1489984"/>
              <a:gd name="connsiteX18" fmla="*/ 2310520 w 2671088"/>
              <a:gd name="connsiteY18" fmla="*/ 985110 h 1489984"/>
              <a:gd name="connsiteX19" fmla="*/ 2529746 w 2671088"/>
              <a:gd name="connsiteY19" fmla="*/ 835114 h 1489984"/>
              <a:gd name="connsiteX20" fmla="*/ 2671088 w 2671088"/>
              <a:gd name="connsiteY20" fmla="*/ 688002 h 1489984"/>
              <a:gd name="connsiteX21" fmla="*/ 2385518 w 2671088"/>
              <a:gd name="connsiteY21" fmla="*/ 497622 h 1489984"/>
              <a:gd name="connsiteX22" fmla="*/ 2050911 w 2671088"/>
              <a:gd name="connsiteY22" fmla="*/ 301473 h 1489984"/>
              <a:gd name="connsiteX23" fmla="*/ 1697762 w 2671088"/>
              <a:gd name="connsiteY23" fmla="*/ 168717 h 1489984"/>
              <a:gd name="connsiteX24" fmla="*/ 1418374 w 2671088"/>
              <a:gd name="connsiteY24" fmla="*/ 60563 h 1489984"/>
              <a:gd name="connsiteX25" fmla="*/ 1174178 w 2671088"/>
              <a:gd name="connsiteY25" fmla="*/ 0 h 1489984"/>
              <a:gd name="connsiteX0" fmla="*/ 1174178 w 2671088"/>
              <a:gd name="connsiteY0" fmla="*/ 0 h 1489984"/>
              <a:gd name="connsiteX1" fmla="*/ 1056818 w 2671088"/>
              <a:gd name="connsiteY1" fmla="*/ 14422 h 1489984"/>
              <a:gd name="connsiteX2" fmla="*/ 910693 w 2671088"/>
              <a:gd name="connsiteY2" fmla="*/ 38958 h 1489984"/>
              <a:gd name="connsiteX3" fmla="*/ 653063 w 2671088"/>
              <a:gd name="connsiteY3" fmla="*/ 106750 h 1489984"/>
              <a:gd name="connsiteX4" fmla="*/ 440843 w 2671088"/>
              <a:gd name="connsiteY4" fmla="*/ 196239 h 1489984"/>
              <a:gd name="connsiteX5" fmla="*/ 228951 w 2671088"/>
              <a:gd name="connsiteY5" fmla="*/ 337649 h 1489984"/>
              <a:gd name="connsiteX6" fmla="*/ 50853 w 2671088"/>
              <a:gd name="connsiteY6" fmla="*/ 480541 h 1489984"/>
              <a:gd name="connsiteX7" fmla="*/ 4287 w 2671088"/>
              <a:gd name="connsiteY7" fmla="*/ 567257 h 1489984"/>
              <a:gd name="connsiteX8" fmla="*/ 1 w 2671088"/>
              <a:gd name="connsiteY8" fmla="*/ 609668 h 1489984"/>
              <a:gd name="connsiteX9" fmla="*/ 104421 w 2671088"/>
              <a:gd name="connsiteY9" fmla="*/ 780342 h 1489984"/>
              <a:gd name="connsiteX10" fmla="*/ 182057 w 2671088"/>
              <a:gd name="connsiteY10" fmla="*/ 923166 h 1489984"/>
              <a:gd name="connsiteX11" fmla="*/ 290598 w 2671088"/>
              <a:gd name="connsiteY11" fmla="*/ 1145152 h 1489984"/>
              <a:gd name="connsiteX12" fmla="*/ 391062 w 2671088"/>
              <a:gd name="connsiteY12" fmla="*/ 1378889 h 1489984"/>
              <a:gd name="connsiteX13" fmla="*/ 433424 w 2671088"/>
              <a:gd name="connsiteY13" fmla="*/ 1489984 h 1489984"/>
              <a:gd name="connsiteX14" fmla="*/ 767950 w 2671088"/>
              <a:gd name="connsiteY14" fmla="*/ 1465448 h 1489984"/>
              <a:gd name="connsiteX15" fmla="*/ 1085497 w 2671088"/>
              <a:gd name="connsiteY15" fmla="*/ 1423616 h 1489984"/>
              <a:gd name="connsiteX16" fmla="*/ 1595813 w 2671088"/>
              <a:gd name="connsiteY16" fmla="*/ 1313982 h 1489984"/>
              <a:gd name="connsiteX17" fmla="*/ 1975913 w 2671088"/>
              <a:gd name="connsiteY17" fmla="*/ 1175490 h 1489984"/>
              <a:gd name="connsiteX18" fmla="*/ 2310520 w 2671088"/>
              <a:gd name="connsiteY18" fmla="*/ 985110 h 1489984"/>
              <a:gd name="connsiteX19" fmla="*/ 2529746 w 2671088"/>
              <a:gd name="connsiteY19" fmla="*/ 835114 h 1489984"/>
              <a:gd name="connsiteX20" fmla="*/ 2671088 w 2671088"/>
              <a:gd name="connsiteY20" fmla="*/ 688002 h 1489984"/>
              <a:gd name="connsiteX21" fmla="*/ 2385518 w 2671088"/>
              <a:gd name="connsiteY21" fmla="*/ 497622 h 1489984"/>
              <a:gd name="connsiteX22" fmla="*/ 2001958 w 2671088"/>
              <a:gd name="connsiteY22" fmla="*/ 317276 h 1489984"/>
              <a:gd name="connsiteX23" fmla="*/ 1697762 w 2671088"/>
              <a:gd name="connsiteY23" fmla="*/ 168717 h 1489984"/>
              <a:gd name="connsiteX24" fmla="*/ 1418374 w 2671088"/>
              <a:gd name="connsiteY24" fmla="*/ 60563 h 1489984"/>
              <a:gd name="connsiteX25" fmla="*/ 1174178 w 2671088"/>
              <a:gd name="connsiteY25" fmla="*/ 0 h 1489984"/>
              <a:gd name="connsiteX0" fmla="*/ 1174178 w 2671088"/>
              <a:gd name="connsiteY0" fmla="*/ 0 h 1489984"/>
              <a:gd name="connsiteX1" fmla="*/ 1056818 w 2671088"/>
              <a:gd name="connsiteY1" fmla="*/ 14422 h 1489984"/>
              <a:gd name="connsiteX2" fmla="*/ 910693 w 2671088"/>
              <a:gd name="connsiteY2" fmla="*/ 38958 h 1489984"/>
              <a:gd name="connsiteX3" fmla="*/ 653063 w 2671088"/>
              <a:gd name="connsiteY3" fmla="*/ 106750 h 1489984"/>
              <a:gd name="connsiteX4" fmla="*/ 440843 w 2671088"/>
              <a:gd name="connsiteY4" fmla="*/ 196239 h 1489984"/>
              <a:gd name="connsiteX5" fmla="*/ 228951 w 2671088"/>
              <a:gd name="connsiteY5" fmla="*/ 337649 h 1489984"/>
              <a:gd name="connsiteX6" fmla="*/ 50853 w 2671088"/>
              <a:gd name="connsiteY6" fmla="*/ 480541 h 1489984"/>
              <a:gd name="connsiteX7" fmla="*/ 4287 w 2671088"/>
              <a:gd name="connsiteY7" fmla="*/ 567257 h 1489984"/>
              <a:gd name="connsiteX8" fmla="*/ 1 w 2671088"/>
              <a:gd name="connsiteY8" fmla="*/ 609668 h 1489984"/>
              <a:gd name="connsiteX9" fmla="*/ 104421 w 2671088"/>
              <a:gd name="connsiteY9" fmla="*/ 780342 h 1489984"/>
              <a:gd name="connsiteX10" fmla="*/ 182057 w 2671088"/>
              <a:gd name="connsiteY10" fmla="*/ 923166 h 1489984"/>
              <a:gd name="connsiteX11" fmla="*/ 290598 w 2671088"/>
              <a:gd name="connsiteY11" fmla="*/ 1145152 h 1489984"/>
              <a:gd name="connsiteX12" fmla="*/ 391062 w 2671088"/>
              <a:gd name="connsiteY12" fmla="*/ 1378889 h 1489984"/>
              <a:gd name="connsiteX13" fmla="*/ 433424 w 2671088"/>
              <a:gd name="connsiteY13" fmla="*/ 1489984 h 1489984"/>
              <a:gd name="connsiteX14" fmla="*/ 767950 w 2671088"/>
              <a:gd name="connsiteY14" fmla="*/ 1465448 h 1489984"/>
              <a:gd name="connsiteX15" fmla="*/ 1085497 w 2671088"/>
              <a:gd name="connsiteY15" fmla="*/ 1423616 h 1489984"/>
              <a:gd name="connsiteX16" fmla="*/ 1595813 w 2671088"/>
              <a:gd name="connsiteY16" fmla="*/ 1313982 h 1489984"/>
              <a:gd name="connsiteX17" fmla="*/ 1975913 w 2671088"/>
              <a:gd name="connsiteY17" fmla="*/ 1175490 h 1489984"/>
              <a:gd name="connsiteX18" fmla="*/ 2310520 w 2671088"/>
              <a:gd name="connsiteY18" fmla="*/ 985110 h 1489984"/>
              <a:gd name="connsiteX19" fmla="*/ 2529746 w 2671088"/>
              <a:gd name="connsiteY19" fmla="*/ 835114 h 1489984"/>
              <a:gd name="connsiteX20" fmla="*/ 2671088 w 2671088"/>
              <a:gd name="connsiteY20" fmla="*/ 688002 h 1489984"/>
              <a:gd name="connsiteX21" fmla="*/ 2332114 w 2671088"/>
              <a:gd name="connsiteY21" fmla="*/ 511988 h 1489984"/>
              <a:gd name="connsiteX22" fmla="*/ 2001958 w 2671088"/>
              <a:gd name="connsiteY22" fmla="*/ 317276 h 1489984"/>
              <a:gd name="connsiteX23" fmla="*/ 1697762 w 2671088"/>
              <a:gd name="connsiteY23" fmla="*/ 168717 h 1489984"/>
              <a:gd name="connsiteX24" fmla="*/ 1418374 w 2671088"/>
              <a:gd name="connsiteY24" fmla="*/ 60563 h 1489984"/>
              <a:gd name="connsiteX25" fmla="*/ 1174178 w 2671088"/>
              <a:gd name="connsiteY25" fmla="*/ 0 h 1489984"/>
              <a:gd name="connsiteX0" fmla="*/ 1174178 w 2628810"/>
              <a:gd name="connsiteY0" fmla="*/ 0 h 1489984"/>
              <a:gd name="connsiteX1" fmla="*/ 1056818 w 2628810"/>
              <a:gd name="connsiteY1" fmla="*/ 14422 h 1489984"/>
              <a:gd name="connsiteX2" fmla="*/ 910693 w 2628810"/>
              <a:gd name="connsiteY2" fmla="*/ 38958 h 1489984"/>
              <a:gd name="connsiteX3" fmla="*/ 653063 w 2628810"/>
              <a:gd name="connsiteY3" fmla="*/ 106750 h 1489984"/>
              <a:gd name="connsiteX4" fmla="*/ 440843 w 2628810"/>
              <a:gd name="connsiteY4" fmla="*/ 196239 h 1489984"/>
              <a:gd name="connsiteX5" fmla="*/ 228951 w 2628810"/>
              <a:gd name="connsiteY5" fmla="*/ 337649 h 1489984"/>
              <a:gd name="connsiteX6" fmla="*/ 50853 w 2628810"/>
              <a:gd name="connsiteY6" fmla="*/ 480541 h 1489984"/>
              <a:gd name="connsiteX7" fmla="*/ 4287 w 2628810"/>
              <a:gd name="connsiteY7" fmla="*/ 567257 h 1489984"/>
              <a:gd name="connsiteX8" fmla="*/ 1 w 2628810"/>
              <a:gd name="connsiteY8" fmla="*/ 609668 h 1489984"/>
              <a:gd name="connsiteX9" fmla="*/ 104421 w 2628810"/>
              <a:gd name="connsiteY9" fmla="*/ 780342 h 1489984"/>
              <a:gd name="connsiteX10" fmla="*/ 182057 w 2628810"/>
              <a:gd name="connsiteY10" fmla="*/ 923166 h 1489984"/>
              <a:gd name="connsiteX11" fmla="*/ 290598 w 2628810"/>
              <a:gd name="connsiteY11" fmla="*/ 1145152 h 1489984"/>
              <a:gd name="connsiteX12" fmla="*/ 391062 w 2628810"/>
              <a:gd name="connsiteY12" fmla="*/ 1378889 h 1489984"/>
              <a:gd name="connsiteX13" fmla="*/ 433424 w 2628810"/>
              <a:gd name="connsiteY13" fmla="*/ 1489984 h 1489984"/>
              <a:gd name="connsiteX14" fmla="*/ 767950 w 2628810"/>
              <a:gd name="connsiteY14" fmla="*/ 1465448 h 1489984"/>
              <a:gd name="connsiteX15" fmla="*/ 1085497 w 2628810"/>
              <a:gd name="connsiteY15" fmla="*/ 1423616 h 1489984"/>
              <a:gd name="connsiteX16" fmla="*/ 1595813 w 2628810"/>
              <a:gd name="connsiteY16" fmla="*/ 1313982 h 1489984"/>
              <a:gd name="connsiteX17" fmla="*/ 1975913 w 2628810"/>
              <a:gd name="connsiteY17" fmla="*/ 1175490 h 1489984"/>
              <a:gd name="connsiteX18" fmla="*/ 2310520 w 2628810"/>
              <a:gd name="connsiteY18" fmla="*/ 985110 h 1489984"/>
              <a:gd name="connsiteX19" fmla="*/ 2529746 w 2628810"/>
              <a:gd name="connsiteY19" fmla="*/ 835114 h 1489984"/>
              <a:gd name="connsiteX20" fmla="*/ 2628810 w 2628810"/>
              <a:gd name="connsiteY20" fmla="*/ 712425 h 1489984"/>
              <a:gd name="connsiteX21" fmla="*/ 2332114 w 2628810"/>
              <a:gd name="connsiteY21" fmla="*/ 511988 h 1489984"/>
              <a:gd name="connsiteX22" fmla="*/ 2001958 w 2628810"/>
              <a:gd name="connsiteY22" fmla="*/ 317276 h 1489984"/>
              <a:gd name="connsiteX23" fmla="*/ 1697762 w 2628810"/>
              <a:gd name="connsiteY23" fmla="*/ 168717 h 1489984"/>
              <a:gd name="connsiteX24" fmla="*/ 1418374 w 2628810"/>
              <a:gd name="connsiteY24" fmla="*/ 60563 h 1489984"/>
              <a:gd name="connsiteX25" fmla="*/ 1174178 w 2628810"/>
              <a:gd name="connsiteY25" fmla="*/ 0 h 1489984"/>
              <a:gd name="connsiteX0" fmla="*/ 1174178 w 2628810"/>
              <a:gd name="connsiteY0" fmla="*/ 0 h 1489984"/>
              <a:gd name="connsiteX1" fmla="*/ 1056818 w 2628810"/>
              <a:gd name="connsiteY1" fmla="*/ 14422 h 1489984"/>
              <a:gd name="connsiteX2" fmla="*/ 910693 w 2628810"/>
              <a:gd name="connsiteY2" fmla="*/ 38958 h 1489984"/>
              <a:gd name="connsiteX3" fmla="*/ 653063 w 2628810"/>
              <a:gd name="connsiteY3" fmla="*/ 106750 h 1489984"/>
              <a:gd name="connsiteX4" fmla="*/ 440843 w 2628810"/>
              <a:gd name="connsiteY4" fmla="*/ 196239 h 1489984"/>
              <a:gd name="connsiteX5" fmla="*/ 228951 w 2628810"/>
              <a:gd name="connsiteY5" fmla="*/ 337649 h 1489984"/>
              <a:gd name="connsiteX6" fmla="*/ 50853 w 2628810"/>
              <a:gd name="connsiteY6" fmla="*/ 480541 h 1489984"/>
              <a:gd name="connsiteX7" fmla="*/ 4287 w 2628810"/>
              <a:gd name="connsiteY7" fmla="*/ 567257 h 1489984"/>
              <a:gd name="connsiteX8" fmla="*/ 1 w 2628810"/>
              <a:gd name="connsiteY8" fmla="*/ 609668 h 1489984"/>
              <a:gd name="connsiteX9" fmla="*/ 104421 w 2628810"/>
              <a:gd name="connsiteY9" fmla="*/ 780342 h 1489984"/>
              <a:gd name="connsiteX10" fmla="*/ 182057 w 2628810"/>
              <a:gd name="connsiteY10" fmla="*/ 923166 h 1489984"/>
              <a:gd name="connsiteX11" fmla="*/ 290598 w 2628810"/>
              <a:gd name="connsiteY11" fmla="*/ 1145152 h 1489984"/>
              <a:gd name="connsiteX12" fmla="*/ 391062 w 2628810"/>
              <a:gd name="connsiteY12" fmla="*/ 1378889 h 1489984"/>
              <a:gd name="connsiteX13" fmla="*/ 433424 w 2628810"/>
              <a:gd name="connsiteY13" fmla="*/ 1489984 h 1489984"/>
              <a:gd name="connsiteX14" fmla="*/ 767950 w 2628810"/>
              <a:gd name="connsiteY14" fmla="*/ 1465448 h 1489984"/>
              <a:gd name="connsiteX15" fmla="*/ 1085497 w 2628810"/>
              <a:gd name="connsiteY15" fmla="*/ 1423616 h 1489984"/>
              <a:gd name="connsiteX16" fmla="*/ 1595813 w 2628810"/>
              <a:gd name="connsiteY16" fmla="*/ 1313982 h 1489984"/>
              <a:gd name="connsiteX17" fmla="*/ 1975913 w 2628810"/>
              <a:gd name="connsiteY17" fmla="*/ 1175490 h 1489984"/>
              <a:gd name="connsiteX18" fmla="*/ 2310520 w 2628810"/>
              <a:gd name="connsiteY18" fmla="*/ 985110 h 1489984"/>
              <a:gd name="connsiteX19" fmla="*/ 2529746 w 2628810"/>
              <a:gd name="connsiteY19" fmla="*/ 835114 h 1489984"/>
              <a:gd name="connsiteX20" fmla="*/ 2628810 w 2628810"/>
              <a:gd name="connsiteY20" fmla="*/ 712425 h 1489984"/>
              <a:gd name="connsiteX21" fmla="*/ 2334340 w 2628810"/>
              <a:gd name="connsiteY21" fmla="*/ 503369 h 1489984"/>
              <a:gd name="connsiteX22" fmla="*/ 2001958 w 2628810"/>
              <a:gd name="connsiteY22" fmla="*/ 317276 h 1489984"/>
              <a:gd name="connsiteX23" fmla="*/ 1697762 w 2628810"/>
              <a:gd name="connsiteY23" fmla="*/ 168717 h 1489984"/>
              <a:gd name="connsiteX24" fmla="*/ 1418374 w 2628810"/>
              <a:gd name="connsiteY24" fmla="*/ 60563 h 1489984"/>
              <a:gd name="connsiteX25" fmla="*/ 1174178 w 2628810"/>
              <a:gd name="connsiteY25" fmla="*/ 0 h 1489984"/>
              <a:gd name="connsiteX0" fmla="*/ 1174178 w 2628810"/>
              <a:gd name="connsiteY0" fmla="*/ 0 h 1489984"/>
              <a:gd name="connsiteX1" fmla="*/ 1056818 w 2628810"/>
              <a:gd name="connsiteY1" fmla="*/ 14422 h 1489984"/>
              <a:gd name="connsiteX2" fmla="*/ 910693 w 2628810"/>
              <a:gd name="connsiteY2" fmla="*/ 38958 h 1489984"/>
              <a:gd name="connsiteX3" fmla="*/ 653063 w 2628810"/>
              <a:gd name="connsiteY3" fmla="*/ 106750 h 1489984"/>
              <a:gd name="connsiteX4" fmla="*/ 440843 w 2628810"/>
              <a:gd name="connsiteY4" fmla="*/ 196239 h 1489984"/>
              <a:gd name="connsiteX5" fmla="*/ 228951 w 2628810"/>
              <a:gd name="connsiteY5" fmla="*/ 337649 h 1489984"/>
              <a:gd name="connsiteX6" fmla="*/ 50853 w 2628810"/>
              <a:gd name="connsiteY6" fmla="*/ 480541 h 1489984"/>
              <a:gd name="connsiteX7" fmla="*/ 4287 w 2628810"/>
              <a:gd name="connsiteY7" fmla="*/ 567257 h 1489984"/>
              <a:gd name="connsiteX8" fmla="*/ 1 w 2628810"/>
              <a:gd name="connsiteY8" fmla="*/ 609668 h 1489984"/>
              <a:gd name="connsiteX9" fmla="*/ 104421 w 2628810"/>
              <a:gd name="connsiteY9" fmla="*/ 780342 h 1489984"/>
              <a:gd name="connsiteX10" fmla="*/ 182057 w 2628810"/>
              <a:gd name="connsiteY10" fmla="*/ 923166 h 1489984"/>
              <a:gd name="connsiteX11" fmla="*/ 290598 w 2628810"/>
              <a:gd name="connsiteY11" fmla="*/ 1145152 h 1489984"/>
              <a:gd name="connsiteX12" fmla="*/ 391062 w 2628810"/>
              <a:gd name="connsiteY12" fmla="*/ 1378889 h 1489984"/>
              <a:gd name="connsiteX13" fmla="*/ 433424 w 2628810"/>
              <a:gd name="connsiteY13" fmla="*/ 1489984 h 1489984"/>
              <a:gd name="connsiteX14" fmla="*/ 767950 w 2628810"/>
              <a:gd name="connsiteY14" fmla="*/ 1465448 h 1489984"/>
              <a:gd name="connsiteX15" fmla="*/ 1085497 w 2628810"/>
              <a:gd name="connsiteY15" fmla="*/ 1423616 h 1489984"/>
              <a:gd name="connsiteX16" fmla="*/ 1595813 w 2628810"/>
              <a:gd name="connsiteY16" fmla="*/ 1313982 h 1489984"/>
              <a:gd name="connsiteX17" fmla="*/ 1975913 w 2628810"/>
              <a:gd name="connsiteY17" fmla="*/ 1175490 h 1489984"/>
              <a:gd name="connsiteX18" fmla="*/ 2310520 w 2628810"/>
              <a:gd name="connsiteY18" fmla="*/ 985110 h 1489984"/>
              <a:gd name="connsiteX19" fmla="*/ 2529746 w 2628810"/>
              <a:gd name="connsiteY19" fmla="*/ 835114 h 1489984"/>
              <a:gd name="connsiteX20" fmla="*/ 2628810 w 2628810"/>
              <a:gd name="connsiteY20" fmla="*/ 712425 h 1489984"/>
              <a:gd name="connsiteX21" fmla="*/ 2334340 w 2628810"/>
              <a:gd name="connsiteY21" fmla="*/ 503369 h 1489984"/>
              <a:gd name="connsiteX22" fmla="*/ 2001958 w 2628810"/>
              <a:gd name="connsiteY22" fmla="*/ 317276 h 1489984"/>
              <a:gd name="connsiteX23" fmla="*/ 1697762 w 2628810"/>
              <a:gd name="connsiteY23" fmla="*/ 168717 h 1489984"/>
              <a:gd name="connsiteX24" fmla="*/ 1418374 w 2628810"/>
              <a:gd name="connsiteY24" fmla="*/ 60563 h 1489984"/>
              <a:gd name="connsiteX25" fmla="*/ 1174178 w 2628810"/>
              <a:gd name="connsiteY25" fmla="*/ 0 h 1489984"/>
              <a:gd name="connsiteX0" fmla="*/ 1174178 w 2628810"/>
              <a:gd name="connsiteY0" fmla="*/ 0 h 1489984"/>
              <a:gd name="connsiteX1" fmla="*/ 1056818 w 2628810"/>
              <a:gd name="connsiteY1" fmla="*/ 14422 h 1489984"/>
              <a:gd name="connsiteX2" fmla="*/ 910693 w 2628810"/>
              <a:gd name="connsiteY2" fmla="*/ 38958 h 1489984"/>
              <a:gd name="connsiteX3" fmla="*/ 653063 w 2628810"/>
              <a:gd name="connsiteY3" fmla="*/ 106750 h 1489984"/>
              <a:gd name="connsiteX4" fmla="*/ 440843 w 2628810"/>
              <a:gd name="connsiteY4" fmla="*/ 196239 h 1489984"/>
              <a:gd name="connsiteX5" fmla="*/ 228951 w 2628810"/>
              <a:gd name="connsiteY5" fmla="*/ 337649 h 1489984"/>
              <a:gd name="connsiteX6" fmla="*/ 50853 w 2628810"/>
              <a:gd name="connsiteY6" fmla="*/ 480541 h 1489984"/>
              <a:gd name="connsiteX7" fmla="*/ 4287 w 2628810"/>
              <a:gd name="connsiteY7" fmla="*/ 567257 h 1489984"/>
              <a:gd name="connsiteX8" fmla="*/ 1 w 2628810"/>
              <a:gd name="connsiteY8" fmla="*/ 609668 h 1489984"/>
              <a:gd name="connsiteX9" fmla="*/ 104421 w 2628810"/>
              <a:gd name="connsiteY9" fmla="*/ 780342 h 1489984"/>
              <a:gd name="connsiteX10" fmla="*/ 182057 w 2628810"/>
              <a:gd name="connsiteY10" fmla="*/ 923166 h 1489984"/>
              <a:gd name="connsiteX11" fmla="*/ 290598 w 2628810"/>
              <a:gd name="connsiteY11" fmla="*/ 1145152 h 1489984"/>
              <a:gd name="connsiteX12" fmla="*/ 391062 w 2628810"/>
              <a:gd name="connsiteY12" fmla="*/ 1378889 h 1489984"/>
              <a:gd name="connsiteX13" fmla="*/ 433424 w 2628810"/>
              <a:gd name="connsiteY13" fmla="*/ 1489984 h 1489984"/>
              <a:gd name="connsiteX14" fmla="*/ 767950 w 2628810"/>
              <a:gd name="connsiteY14" fmla="*/ 1465448 h 1489984"/>
              <a:gd name="connsiteX15" fmla="*/ 1085497 w 2628810"/>
              <a:gd name="connsiteY15" fmla="*/ 1423616 h 1489984"/>
              <a:gd name="connsiteX16" fmla="*/ 1595813 w 2628810"/>
              <a:gd name="connsiteY16" fmla="*/ 1313982 h 1489984"/>
              <a:gd name="connsiteX17" fmla="*/ 1975913 w 2628810"/>
              <a:gd name="connsiteY17" fmla="*/ 1175490 h 1489984"/>
              <a:gd name="connsiteX18" fmla="*/ 2310520 w 2628810"/>
              <a:gd name="connsiteY18" fmla="*/ 985110 h 1489984"/>
              <a:gd name="connsiteX19" fmla="*/ 2523071 w 2628810"/>
              <a:gd name="connsiteY19" fmla="*/ 829367 h 1489984"/>
              <a:gd name="connsiteX20" fmla="*/ 2628810 w 2628810"/>
              <a:gd name="connsiteY20" fmla="*/ 712425 h 1489984"/>
              <a:gd name="connsiteX21" fmla="*/ 2334340 w 2628810"/>
              <a:gd name="connsiteY21" fmla="*/ 503369 h 1489984"/>
              <a:gd name="connsiteX22" fmla="*/ 2001958 w 2628810"/>
              <a:gd name="connsiteY22" fmla="*/ 317276 h 1489984"/>
              <a:gd name="connsiteX23" fmla="*/ 1697762 w 2628810"/>
              <a:gd name="connsiteY23" fmla="*/ 168717 h 1489984"/>
              <a:gd name="connsiteX24" fmla="*/ 1418374 w 2628810"/>
              <a:gd name="connsiteY24" fmla="*/ 60563 h 1489984"/>
              <a:gd name="connsiteX25" fmla="*/ 1174178 w 2628810"/>
              <a:gd name="connsiteY25" fmla="*/ 0 h 1489984"/>
              <a:gd name="connsiteX0" fmla="*/ 1174178 w 2628810"/>
              <a:gd name="connsiteY0" fmla="*/ 0 h 1489984"/>
              <a:gd name="connsiteX1" fmla="*/ 1056818 w 2628810"/>
              <a:gd name="connsiteY1" fmla="*/ 14422 h 1489984"/>
              <a:gd name="connsiteX2" fmla="*/ 910693 w 2628810"/>
              <a:gd name="connsiteY2" fmla="*/ 38958 h 1489984"/>
              <a:gd name="connsiteX3" fmla="*/ 653063 w 2628810"/>
              <a:gd name="connsiteY3" fmla="*/ 106750 h 1489984"/>
              <a:gd name="connsiteX4" fmla="*/ 440843 w 2628810"/>
              <a:gd name="connsiteY4" fmla="*/ 196239 h 1489984"/>
              <a:gd name="connsiteX5" fmla="*/ 228951 w 2628810"/>
              <a:gd name="connsiteY5" fmla="*/ 337649 h 1489984"/>
              <a:gd name="connsiteX6" fmla="*/ 50853 w 2628810"/>
              <a:gd name="connsiteY6" fmla="*/ 480541 h 1489984"/>
              <a:gd name="connsiteX7" fmla="*/ 4287 w 2628810"/>
              <a:gd name="connsiteY7" fmla="*/ 567257 h 1489984"/>
              <a:gd name="connsiteX8" fmla="*/ 1 w 2628810"/>
              <a:gd name="connsiteY8" fmla="*/ 609668 h 1489984"/>
              <a:gd name="connsiteX9" fmla="*/ 104421 w 2628810"/>
              <a:gd name="connsiteY9" fmla="*/ 780342 h 1489984"/>
              <a:gd name="connsiteX10" fmla="*/ 182057 w 2628810"/>
              <a:gd name="connsiteY10" fmla="*/ 923166 h 1489984"/>
              <a:gd name="connsiteX11" fmla="*/ 290598 w 2628810"/>
              <a:gd name="connsiteY11" fmla="*/ 1145152 h 1489984"/>
              <a:gd name="connsiteX12" fmla="*/ 391062 w 2628810"/>
              <a:gd name="connsiteY12" fmla="*/ 1378889 h 1489984"/>
              <a:gd name="connsiteX13" fmla="*/ 433424 w 2628810"/>
              <a:gd name="connsiteY13" fmla="*/ 1489984 h 1489984"/>
              <a:gd name="connsiteX14" fmla="*/ 767950 w 2628810"/>
              <a:gd name="connsiteY14" fmla="*/ 1465448 h 1489984"/>
              <a:gd name="connsiteX15" fmla="*/ 1085497 w 2628810"/>
              <a:gd name="connsiteY15" fmla="*/ 1423616 h 1489984"/>
              <a:gd name="connsiteX16" fmla="*/ 1595813 w 2628810"/>
              <a:gd name="connsiteY16" fmla="*/ 1313982 h 1489984"/>
              <a:gd name="connsiteX17" fmla="*/ 1975913 w 2628810"/>
              <a:gd name="connsiteY17" fmla="*/ 1175490 h 1489984"/>
              <a:gd name="connsiteX18" fmla="*/ 2301619 w 2628810"/>
              <a:gd name="connsiteY18" fmla="*/ 983674 h 1489984"/>
              <a:gd name="connsiteX19" fmla="*/ 2523071 w 2628810"/>
              <a:gd name="connsiteY19" fmla="*/ 829367 h 1489984"/>
              <a:gd name="connsiteX20" fmla="*/ 2628810 w 2628810"/>
              <a:gd name="connsiteY20" fmla="*/ 712425 h 1489984"/>
              <a:gd name="connsiteX21" fmla="*/ 2334340 w 2628810"/>
              <a:gd name="connsiteY21" fmla="*/ 503369 h 1489984"/>
              <a:gd name="connsiteX22" fmla="*/ 2001958 w 2628810"/>
              <a:gd name="connsiteY22" fmla="*/ 317276 h 1489984"/>
              <a:gd name="connsiteX23" fmla="*/ 1697762 w 2628810"/>
              <a:gd name="connsiteY23" fmla="*/ 168717 h 1489984"/>
              <a:gd name="connsiteX24" fmla="*/ 1418374 w 2628810"/>
              <a:gd name="connsiteY24" fmla="*/ 60563 h 1489984"/>
              <a:gd name="connsiteX25" fmla="*/ 1174178 w 2628810"/>
              <a:gd name="connsiteY25" fmla="*/ 0 h 1489984"/>
              <a:gd name="connsiteX0" fmla="*/ 1174178 w 2628810"/>
              <a:gd name="connsiteY0" fmla="*/ 0 h 1489984"/>
              <a:gd name="connsiteX1" fmla="*/ 1056818 w 2628810"/>
              <a:gd name="connsiteY1" fmla="*/ 14422 h 1489984"/>
              <a:gd name="connsiteX2" fmla="*/ 910693 w 2628810"/>
              <a:gd name="connsiteY2" fmla="*/ 38958 h 1489984"/>
              <a:gd name="connsiteX3" fmla="*/ 653063 w 2628810"/>
              <a:gd name="connsiteY3" fmla="*/ 106750 h 1489984"/>
              <a:gd name="connsiteX4" fmla="*/ 440843 w 2628810"/>
              <a:gd name="connsiteY4" fmla="*/ 196239 h 1489984"/>
              <a:gd name="connsiteX5" fmla="*/ 228951 w 2628810"/>
              <a:gd name="connsiteY5" fmla="*/ 337649 h 1489984"/>
              <a:gd name="connsiteX6" fmla="*/ 50853 w 2628810"/>
              <a:gd name="connsiteY6" fmla="*/ 480541 h 1489984"/>
              <a:gd name="connsiteX7" fmla="*/ 4287 w 2628810"/>
              <a:gd name="connsiteY7" fmla="*/ 567257 h 1489984"/>
              <a:gd name="connsiteX8" fmla="*/ 1 w 2628810"/>
              <a:gd name="connsiteY8" fmla="*/ 609668 h 1489984"/>
              <a:gd name="connsiteX9" fmla="*/ 104421 w 2628810"/>
              <a:gd name="connsiteY9" fmla="*/ 780342 h 1489984"/>
              <a:gd name="connsiteX10" fmla="*/ 182057 w 2628810"/>
              <a:gd name="connsiteY10" fmla="*/ 923166 h 1489984"/>
              <a:gd name="connsiteX11" fmla="*/ 290598 w 2628810"/>
              <a:gd name="connsiteY11" fmla="*/ 1145152 h 1489984"/>
              <a:gd name="connsiteX12" fmla="*/ 391062 w 2628810"/>
              <a:gd name="connsiteY12" fmla="*/ 1378889 h 1489984"/>
              <a:gd name="connsiteX13" fmla="*/ 433424 w 2628810"/>
              <a:gd name="connsiteY13" fmla="*/ 1489984 h 1489984"/>
              <a:gd name="connsiteX14" fmla="*/ 767950 w 2628810"/>
              <a:gd name="connsiteY14" fmla="*/ 1465448 h 1489984"/>
              <a:gd name="connsiteX15" fmla="*/ 1085497 w 2628810"/>
              <a:gd name="connsiteY15" fmla="*/ 1423616 h 1489984"/>
              <a:gd name="connsiteX16" fmla="*/ 1595813 w 2628810"/>
              <a:gd name="connsiteY16" fmla="*/ 1313982 h 1489984"/>
              <a:gd name="connsiteX17" fmla="*/ 1975913 w 2628810"/>
              <a:gd name="connsiteY17" fmla="*/ 1175490 h 1489984"/>
              <a:gd name="connsiteX18" fmla="*/ 2301619 w 2628810"/>
              <a:gd name="connsiteY18" fmla="*/ 983674 h 1489984"/>
              <a:gd name="connsiteX19" fmla="*/ 2523071 w 2628810"/>
              <a:gd name="connsiteY19" fmla="*/ 829367 h 1489984"/>
              <a:gd name="connsiteX20" fmla="*/ 2628810 w 2628810"/>
              <a:gd name="connsiteY20" fmla="*/ 712425 h 1489984"/>
              <a:gd name="connsiteX21" fmla="*/ 2334340 w 2628810"/>
              <a:gd name="connsiteY21" fmla="*/ 503369 h 1489984"/>
              <a:gd name="connsiteX22" fmla="*/ 2001958 w 2628810"/>
              <a:gd name="connsiteY22" fmla="*/ 317276 h 1489984"/>
              <a:gd name="connsiteX23" fmla="*/ 1697762 w 2628810"/>
              <a:gd name="connsiteY23" fmla="*/ 168717 h 1489984"/>
              <a:gd name="connsiteX24" fmla="*/ 1418374 w 2628810"/>
              <a:gd name="connsiteY24" fmla="*/ 60563 h 1489984"/>
              <a:gd name="connsiteX25" fmla="*/ 1174178 w 2628810"/>
              <a:gd name="connsiteY25" fmla="*/ 0 h 1489984"/>
              <a:gd name="connsiteX0" fmla="*/ 1174178 w 2628810"/>
              <a:gd name="connsiteY0" fmla="*/ 0 h 1489984"/>
              <a:gd name="connsiteX1" fmla="*/ 1056818 w 2628810"/>
              <a:gd name="connsiteY1" fmla="*/ 14422 h 1489984"/>
              <a:gd name="connsiteX2" fmla="*/ 910693 w 2628810"/>
              <a:gd name="connsiteY2" fmla="*/ 38958 h 1489984"/>
              <a:gd name="connsiteX3" fmla="*/ 653063 w 2628810"/>
              <a:gd name="connsiteY3" fmla="*/ 106750 h 1489984"/>
              <a:gd name="connsiteX4" fmla="*/ 440843 w 2628810"/>
              <a:gd name="connsiteY4" fmla="*/ 196239 h 1489984"/>
              <a:gd name="connsiteX5" fmla="*/ 228951 w 2628810"/>
              <a:gd name="connsiteY5" fmla="*/ 337649 h 1489984"/>
              <a:gd name="connsiteX6" fmla="*/ 50853 w 2628810"/>
              <a:gd name="connsiteY6" fmla="*/ 480541 h 1489984"/>
              <a:gd name="connsiteX7" fmla="*/ 4287 w 2628810"/>
              <a:gd name="connsiteY7" fmla="*/ 567257 h 1489984"/>
              <a:gd name="connsiteX8" fmla="*/ 1 w 2628810"/>
              <a:gd name="connsiteY8" fmla="*/ 609668 h 1489984"/>
              <a:gd name="connsiteX9" fmla="*/ 104421 w 2628810"/>
              <a:gd name="connsiteY9" fmla="*/ 780342 h 1489984"/>
              <a:gd name="connsiteX10" fmla="*/ 182057 w 2628810"/>
              <a:gd name="connsiteY10" fmla="*/ 923166 h 1489984"/>
              <a:gd name="connsiteX11" fmla="*/ 290598 w 2628810"/>
              <a:gd name="connsiteY11" fmla="*/ 1145152 h 1489984"/>
              <a:gd name="connsiteX12" fmla="*/ 391062 w 2628810"/>
              <a:gd name="connsiteY12" fmla="*/ 1378889 h 1489984"/>
              <a:gd name="connsiteX13" fmla="*/ 433424 w 2628810"/>
              <a:gd name="connsiteY13" fmla="*/ 1489984 h 1489984"/>
              <a:gd name="connsiteX14" fmla="*/ 767950 w 2628810"/>
              <a:gd name="connsiteY14" fmla="*/ 1465448 h 1489984"/>
              <a:gd name="connsiteX15" fmla="*/ 1085497 w 2628810"/>
              <a:gd name="connsiteY15" fmla="*/ 1423616 h 1489984"/>
              <a:gd name="connsiteX16" fmla="*/ 1595813 w 2628810"/>
              <a:gd name="connsiteY16" fmla="*/ 1313982 h 1489984"/>
              <a:gd name="connsiteX17" fmla="*/ 1975913 w 2628810"/>
              <a:gd name="connsiteY17" fmla="*/ 1175490 h 1489984"/>
              <a:gd name="connsiteX18" fmla="*/ 2301619 w 2628810"/>
              <a:gd name="connsiteY18" fmla="*/ 983674 h 1489984"/>
              <a:gd name="connsiteX19" fmla="*/ 2523071 w 2628810"/>
              <a:gd name="connsiteY19" fmla="*/ 829367 h 1489984"/>
              <a:gd name="connsiteX20" fmla="*/ 2628810 w 2628810"/>
              <a:gd name="connsiteY20" fmla="*/ 712425 h 1489984"/>
              <a:gd name="connsiteX21" fmla="*/ 2334340 w 2628810"/>
              <a:gd name="connsiteY21" fmla="*/ 503369 h 1489984"/>
              <a:gd name="connsiteX22" fmla="*/ 2001958 w 2628810"/>
              <a:gd name="connsiteY22" fmla="*/ 317276 h 1489984"/>
              <a:gd name="connsiteX23" fmla="*/ 1697762 w 2628810"/>
              <a:gd name="connsiteY23" fmla="*/ 168717 h 1489984"/>
              <a:gd name="connsiteX24" fmla="*/ 1418374 w 2628810"/>
              <a:gd name="connsiteY24" fmla="*/ 60563 h 1489984"/>
              <a:gd name="connsiteX25" fmla="*/ 1174178 w 2628810"/>
              <a:gd name="connsiteY25" fmla="*/ 0 h 1489984"/>
              <a:gd name="connsiteX0" fmla="*/ 1174178 w 2628810"/>
              <a:gd name="connsiteY0" fmla="*/ 0 h 1489984"/>
              <a:gd name="connsiteX1" fmla="*/ 1056818 w 2628810"/>
              <a:gd name="connsiteY1" fmla="*/ 14422 h 1489984"/>
              <a:gd name="connsiteX2" fmla="*/ 910693 w 2628810"/>
              <a:gd name="connsiteY2" fmla="*/ 38958 h 1489984"/>
              <a:gd name="connsiteX3" fmla="*/ 653063 w 2628810"/>
              <a:gd name="connsiteY3" fmla="*/ 106750 h 1489984"/>
              <a:gd name="connsiteX4" fmla="*/ 440843 w 2628810"/>
              <a:gd name="connsiteY4" fmla="*/ 196239 h 1489984"/>
              <a:gd name="connsiteX5" fmla="*/ 228951 w 2628810"/>
              <a:gd name="connsiteY5" fmla="*/ 337649 h 1489984"/>
              <a:gd name="connsiteX6" fmla="*/ 50853 w 2628810"/>
              <a:gd name="connsiteY6" fmla="*/ 480541 h 1489984"/>
              <a:gd name="connsiteX7" fmla="*/ 4287 w 2628810"/>
              <a:gd name="connsiteY7" fmla="*/ 567257 h 1489984"/>
              <a:gd name="connsiteX8" fmla="*/ 1 w 2628810"/>
              <a:gd name="connsiteY8" fmla="*/ 609668 h 1489984"/>
              <a:gd name="connsiteX9" fmla="*/ 104421 w 2628810"/>
              <a:gd name="connsiteY9" fmla="*/ 780342 h 1489984"/>
              <a:gd name="connsiteX10" fmla="*/ 182057 w 2628810"/>
              <a:gd name="connsiteY10" fmla="*/ 923166 h 1489984"/>
              <a:gd name="connsiteX11" fmla="*/ 290598 w 2628810"/>
              <a:gd name="connsiteY11" fmla="*/ 1145152 h 1489984"/>
              <a:gd name="connsiteX12" fmla="*/ 391062 w 2628810"/>
              <a:gd name="connsiteY12" fmla="*/ 1378889 h 1489984"/>
              <a:gd name="connsiteX13" fmla="*/ 433424 w 2628810"/>
              <a:gd name="connsiteY13" fmla="*/ 1489984 h 1489984"/>
              <a:gd name="connsiteX14" fmla="*/ 767950 w 2628810"/>
              <a:gd name="connsiteY14" fmla="*/ 1465448 h 1489984"/>
              <a:gd name="connsiteX15" fmla="*/ 1085497 w 2628810"/>
              <a:gd name="connsiteY15" fmla="*/ 1423616 h 1489984"/>
              <a:gd name="connsiteX16" fmla="*/ 1595813 w 2628810"/>
              <a:gd name="connsiteY16" fmla="*/ 1313982 h 1489984"/>
              <a:gd name="connsiteX17" fmla="*/ 1967012 w 2628810"/>
              <a:gd name="connsiteY17" fmla="*/ 1169743 h 1489984"/>
              <a:gd name="connsiteX18" fmla="*/ 2301619 w 2628810"/>
              <a:gd name="connsiteY18" fmla="*/ 983674 h 1489984"/>
              <a:gd name="connsiteX19" fmla="*/ 2523071 w 2628810"/>
              <a:gd name="connsiteY19" fmla="*/ 829367 h 1489984"/>
              <a:gd name="connsiteX20" fmla="*/ 2628810 w 2628810"/>
              <a:gd name="connsiteY20" fmla="*/ 712425 h 1489984"/>
              <a:gd name="connsiteX21" fmla="*/ 2334340 w 2628810"/>
              <a:gd name="connsiteY21" fmla="*/ 503369 h 1489984"/>
              <a:gd name="connsiteX22" fmla="*/ 2001958 w 2628810"/>
              <a:gd name="connsiteY22" fmla="*/ 317276 h 1489984"/>
              <a:gd name="connsiteX23" fmla="*/ 1697762 w 2628810"/>
              <a:gd name="connsiteY23" fmla="*/ 168717 h 1489984"/>
              <a:gd name="connsiteX24" fmla="*/ 1418374 w 2628810"/>
              <a:gd name="connsiteY24" fmla="*/ 60563 h 1489984"/>
              <a:gd name="connsiteX25" fmla="*/ 1174178 w 2628810"/>
              <a:gd name="connsiteY25" fmla="*/ 0 h 1489984"/>
              <a:gd name="connsiteX0" fmla="*/ 1174178 w 2628810"/>
              <a:gd name="connsiteY0" fmla="*/ 0 h 1489984"/>
              <a:gd name="connsiteX1" fmla="*/ 1056818 w 2628810"/>
              <a:gd name="connsiteY1" fmla="*/ 14422 h 1489984"/>
              <a:gd name="connsiteX2" fmla="*/ 910693 w 2628810"/>
              <a:gd name="connsiteY2" fmla="*/ 38958 h 1489984"/>
              <a:gd name="connsiteX3" fmla="*/ 653063 w 2628810"/>
              <a:gd name="connsiteY3" fmla="*/ 106750 h 1489984"/>
              <a:gd name="connsiteX4" fmla="*/ 440843 w 2628810"/>
              <a:gd name="connsiteY4" fmla="*/ 196239 h 1489984"/>
              <a:gd name="connsiteX5" fmla="*/ 228951 w 2628810"/>
              <a:gd name="connsiteY5" fmla="*/ 337649 h 1489984"/>
              <a:gd name="connsiteX6" fmla="*/ 50853 w 2628810"/>
              <a:gd name="connsiteY6" fmla="*/ 480541 h 1489984"/>
              <a:gd name="connsiteX7" fmla="*/ 4287 w 2628810"/>
              <a:gd name="connsiteY7" fmla="*/ 567257 h 1489984"/>
              <a:gd name="connsiteX8" fmla="*/ 1 w 2628810"/>
              <a:gd name="connsiteY8" fmla="*/ 609668 h 1489984"/>
              <a:gd name="connsiteX9" fmla="*/ 104421 w 2628810"/>
              <a:gd name="connsiteY9" fmla="*/ 780342 h 1489984"/>
              <a:gd name="connsiteX10" fmla="*/ 182057 w 2628810"/>
              <a:gd name="connsiteY10" fmla="*/ 923166 h 1489984"/>
              <a:gd name="connsiteX11" fmla="*/ 290598 w 2628810"/>
              <a:gd name="connsiteY11" fmla="*/ 1145152 h 1489984"/>
              <a:gd name="connsiteX12" fmla="*/ 391062 w 2628810"/>
              <a:gd name="connsiteY12" fmla="*/ 1378889 h 1489984"/>
              <a:gd name="connsiteX13" fmla="*/ 433424 w 2628810"/>
              <a:gd name="connsiteY13" fmla="*/ 1489984 h 1489984"/>
              <a:gd name="connsiteX14" fmla="*/ 767950 w 2628810"/>
              <a:gd name="connsiteY14" fmla="*/ 1465448 h 1489984"/>
              <a:gd name="connsiteX15" fmla="*/ 1085497 w 2628810"/>
              <a:gd name="connsiteY15" fmla="*/ 1423616 h 1489984"/>
              <a:gd name="connsiteX16" fmla="*/ 1595813 w 2628810"/>
              <a:gd name="connsiteY16" fmla="*/ 1313982 h 1489984"/>
              <a:gd name="connsiteX17" fmla="*/ 1967012 w 2628810"/>
              <a:gd name="connsiteY17" fmla="*/ 1169743 h 1489984"/>
              <a:gd name="connsiteX18" fmla="*/ 2301619 w 2628810"/>
              <a:gd name="connsiteY18" fmla="*/ 983674 h 1489984"/>
              <a:gd name="connsiteX19" fmla="*/ 2523071 w 2628810"/>
              <a:gd name="connsiteY19" fmla="*/ 829367 h 1489984"/>
              <a:gd name="connsiteX20" fmla="*/ 2628810 w 2628810"/>
              <a:gd name="connsiteY20" fmla="*/ 712425 h 1489984"/>
              <a:gd name="connsiteX21" fmla="*/ 2334340 w 2628810"/>
              <a:gd name="connsiteY21" fmla="*/ 503369 h 1489984"/>
              <a:gd name="connsiteX22" fmla="*/ 2001958 w 2628810"/>
              <a:gd name="connsiteY22" fmla="*/ 317276 h 1489984"/>
              <a:gd name="connsiteX23" fmla="*/ 1697762 w 2628810"/>
              <a:gd name="connsiteY23" fmla="*/ 168717 h 1489984"/>
              <a:gd name="connsiteX24" fmla="*/ 1418374 w 2628810"/>
              <a:gd name="connsiteY24" fmla="*/ 60563 h 1489984"/>
              <a:gd name="connsiteX25" fmla="*/ 1174178 w 2628810"/>
              <a:gd name="connsiteY25" fmla="*/ 0 h 1489984"/>
              <a:gd name="connsiteX0" fmla="*/ 1183078 w 2637710"/>
              <a:gd name="connsiteY0" fmla="*/ 0 h 1489984"/>
              <a:gd name="connsiteX1" fmla="*/ 1065718 w 2637710"/>
              <a:gd name="connsiteY1" fmla="*/ 14422 h 1489984"/>
              <a:gd name="connsiteX2" fmla="*/ 919593 w 2637710"/>
              <a:gd name="connsiteY2" fmla="*/ 38958 h 1489984"/>
              <a:gd name="connsiteX3" fmla="*/ 661963 w 2637710"/>
              <a:gd name="connsiteY3" fmla="*/ 106750 h 1489984"/>
              <a:gd name="connsiteX4" fmla="*/ 449743 w 2637710"/>
              <a:gd name="connsiteY4" fmla="*/ 196239 h 1489984"/>
              <a:gd name="connsiteX5" fmla="*/ 237851 w 2637710"/>
              <a:gd name="connsiteY5" fmla="*/ 337649 h 1489984"/>
              <a:gd name="connsiteX6" fmla="*/ 59753 w 2637710"/>
              <a:gd name="connsiteY6" fmla="*/ 480541 h 1489984"/>
              <a:gd name="connsiteX7" fmla="*/ 13187 w 2637710"/>
              <a:gd name="connsiteY7" fmla="*/ 567257 h 1489984"/>
              <a:gd name="connsiteX8" fmla="*/ 0 w 2637710"/>
              <a:gd name="connsiteY8" fmla="*/ 613978 h 1489984"/>
              <a:gd name="connsiteX9" fmla="*/ 113321 w 2637710"/>
              <a:gd name="connsiteY9" fmla="*/ 780342 h 1489984"/>
              <a:gd name="connsiteX10" fmla="*/ 190957 w 2637710"/>
              <a:gd name="connsiteY10" fmla="*/ 923166 h 1489984"/>
              <a:gd name="connsiteX11" fmla="*/ 299498 w 2637710"/>
              <a:gd name="connsiteY11" fmla="*/ 1145152 h 1489984"/>
              <a:gd name="connsiteX12" fmla="*/ 399962 w 2637710"/>
              <a:gd name="connsiteY12" fmla="*/ 1378889 h 1489984"/>
              <a:gd name="connsiteX13" fmla="*/ 442324 w 2637710"/>
              <a:gd name="connsiteY13" fmla="*/ 1489984 h 1489984"/>
              <a:gd name="connsiteX14" fmla="*/ 776850 w 2637710"/>
              <a:gd name="connsiteY14" fmla="*/ 1465448 h 1489984"/>
              <a:gd name="connsiteX15" fmla="*/ 1094397 w 2637710"/>
              <a:gd name="connsiteY15" fmla="*/ 1423616 h 1489984"/>
              <a:gd name="connsiteX16" fmla="*/ 1604713 w 2637710"/>
              <a:gd name="connsiteY16" fmla="*/ 1313982 h 1489984"/>
              <a:gd name="connsiteX17" fmla="*/ 1975912 w 2637710"/>
              <a:gd name="connsiteY17" fmla="*/ 1169743 h 1489984"/>
              <a:gd name="connsiteX18" fmla="*/ 2310519 w 2637710"/>
              <a:gd name="connsiteY18" fmla="*/ 983674 h 1489984"/>
              <a:gd name="connsiteX19" fmla="*/ 2531971 w 2637710"/>
              <a:gd name="connsiteY19" fmla="*/ 829367 h 1489984"/>
              <a:gd name="connsiteX20" fmla="*/ 2637710 w 2637710"/>
              <a:gd name="connsiteY20" fmla="*/ 712425 h 1489984"/>
              <a:gd name="connsiteX21" fmla="*/ 2343240 w 2637710"/>
              <a:gd name="connsiteY21" fmla="*/ 503369 h 1489984"/>
              <a:gd name="connsiteX22" fmla="*/ 2010858 w 2637710"/>
              <a:gd name="connsiteY22" fmla="*/ 317276 h 1489984"/>
              <a:gd name="connsiteX23" fmla="*/ 1706662 w 2637710"/>
              <a:gd name="connsiteY23" fmla="*/ 168717 h 1489984"/>
              <a:gd name="connsiteX24" fmla="*/ 1427274 w 2637710"/>
              <a:gd name="connsiteY24" fmla="*/ 60563 h 1489984"/>
              <a:gd name="connsiteX25" fmla="*/ 1183078 w 2637710"/>
              <a:gd name="connsiteY25" fmla="*/ 0 h 1489984"/>
              <a:gd name="connsiteX0" fmla="*/ 1183078 w 2637710"/>
              <a:gd name="connsiteY0" fmla="*/ 0 h 1489984"/>
              <a:gd name="connsiteX1" fmla="*/ 1065718 w 2637710"/>
              <a:gd name="connsiteY1" fmla="*/ 14422 h 1489984"/>
              <a:gd name="connsiteX2" fmla="*/ 919593 w 2637710"/>
              <a:gd name="connsiteY2" fmla="*/ 38958 h 1489984"/>
              <a:gd name="connsiteX3" fmla="*/ 661963 w 2637710"/>
              <a:gd name="connsiteY3" fmla="*/ 106750 h 1489984"/>
              <a:gd name="connsiteX4" fmla="*/ 449743 w 2637710"/>
              <a:gd name="connsiteY4" fmla="*/ 196239 h 1489984"/>
              <a:gd name="connsiteX5" fmla="*/ 237851 w 2637710"/>
              <a:gd name="connsiteY5" fmla="*/ 337649 h 1489984"/>
              <a:gd name="connsiteX6" fmla="*/ 59753 w 2637710"/>
              <a:gd name="connsiteY6" fmla="*/ 480541 h 1489984"/>
              <a:gd name="connsiteX7" fmla="*/ 17638 w 2637710"/>
              <a:gd name="connsiteY7" fmla="*/ 551454 h 1489984"/>
              <a:gd name="connsiteX8" fmla="*/ 0 w 2637710"/>
              <a:gd name="connsiteY8" fmla="*/ 613978 h 1489984"/>
              <a:gd name="connsiteX9" fmla="*/ 113321 w 2637710"/>
              <a:gd name="connsiteY9" fmla="*/ 780342 h 1489984"/>
              <a:gd name="connsiteX10" fmla="*/ 190957 w 2637710"/>
              <a:gd name="connsiteY10" fmla="*/ 923166 h 1489984"/>
              <a:gd name="connsiteX11" fmla="*/ 299498 w 2637710"/>
              <a:gd name="connsiteY11" fmla="*/ 1145152 h 1489984"/>
              <a:gd name="connsiteX12" fmla="*/ 399962 w 2637710"/>
              <a:gd name="connsiteY12" fmla="*/ 1378889 h 1489984"/>
              <a:gd name="connsiteX13" fmla="*/ 442324 w 2637710"/>
              <a:gd name="connsiteY13" fmla="*/ 1489984 h 1489984"/>
              <a:gd name="connsiteX14" fmla="*/ 776850 w 2637710"/>
              <a:gd name="connsiteY14" fmla="*/ 1465448 h 1489984"/>
              <a:gd name="connsiteX15" fmla="*/ 1094397 w 2637710"/>
              <a:gd name="connsiteY15" fmla="*/ 1423616 h 1489984"/>
              <a:gd name="connsiteX16" fmla="*/ 1604713 w 2637710"/>
              <a:gd name="connsiteY16" fmla="*/ 1313982 h 1489984"/>
              <a:gd name="connsiteX17" fmla="*/ 1975912 w 2637710"/>
              <a:gd name="connsiteY17" fmla="*/ 1169743 h 1489984"/>
              <a:gd name="connsiteX18" fmla="*/ 2310519 w 2637710"/>
              <a:gd name="connsiteY18" fmla="*/ 983674 h 1489984"/>
              <a:gd name="connsiteX19" fmla="*/ 2531971 w 2637710"/>
              <a:gd name="connsiteY19" fmla="*/ 829367 h 1489984"/>
              <a:gd name="connsiteX20" fmla="*/ 2637710 w 2637710"/>
              <a:gd name="connsiteY20" fmla="*/ 712425 h 1489984"/>
              <a:gd name="connsiteX21" fmla="*/ 2343240 w 2637710"/>
              <a:gd name="connsiteY21" fmla="*/ 503369 h 1489984"/>
              <a:gd name="connsiteX22" fmla="*/ 2010858 w 2637710"/>
              <a:gd name="connsiteY22" fmla="*/ 317276 h 1489984"/>
              <a:gd name="connsiteX23" fmla="*/ 1706662 w 2637710"/>
              <a:gd name="connsiteY23" fmla="*/ 168717 h 1489984"/>
              <a:gd name="connsiteX24" fmla="*/ 1427274 w 2637710"/>
              <a:gd name="connsiteY24" fmla="*/ 60563 h 1489984"/>
              <a:gd name="connsiteX25" fmla="*/ 1183078 w 2637710"/>
              <a:gd name="connsiteY25" fmla="*/ 0 h 1489984"/>
              <a:gd name="connsiteX0" fmla="*/ 1189041 w 2643673"/>
              <a:gd name="connsiteY0" fmla="*/ 0 h 1489984"/>
              <a:gd name="connsiteX1" fmla="*/ 1071681 w 2643673"/>
              <a:gd name="connsiteY1" fmla="*/ 14422 h 1489984"/>
              <a:gd name="connsiteX2" fmla="*/ 925556 w 2643673"/>
              <a:gd name="connsiteY2" fmla="*/ 38958 h 1489984"/>
              <a:gd name="connsiteX3" fmla="*/ 667926 w 2643673"/>
              <a:gd name="connsiteY3" fmla="*/ 106750 h 1489984"/>
              <a:gd name="connsiteX4" fmla="*/ 455706 w 2643673"/>
              <a:gd name="connsiteY4" fmla="*/ 196239 h 1489984"/>
              <a:gd name="connsiteX5" fmla="*/ 243814 w 2643673"/>
              <a:gd name="connsiteY5" fmla="*/ 337649 h 1489984"/>
              <a:gd name="connsiteX6" fmla="*/ 65716 w 2643673"/>
              <a:gd name="connsiteY6" fmla="*/ 480541 h 1489984"/>
              <a:gd name="connsiteX7" fmla="*/ 23601 w 2643673"/>
              <a:gd name="connsiteY7" fmla="*/ 551454 h 1489984"/>
              <a:gd name="connsiteX8" fmla="*/ 5963 w 2643673"/>
              <a:gd name="connsiteY8" fmla="*/ 613978 h 1489984"/>
              <a:gd name="connsiteX9" fmla="*/ 119284 w 2643673"/>
              <a:gd name="connsiteY9" fmla="*/ 780342 h 1489984"/>
              <a:gd name="connsiteX10" fmla="*/ 196920 w 2643673"/>
              <a:gd name="connsiteY10" fmla="*/ 923166 h 1489984"/>
              <a:gd name="connsiteX11" fmla="*/ 305461 w 2643673"/>
              <a:gd name="connsiteY11" fmla="*/ 1145152 h 1489984"/>
              <a:gd name="connsiteX12" fmla="*/ 405925 w 2643673"/>
              <a:gd name="connsiteY12" fmla="*/ 1378889 h 1489984"/>
              <a:gd name="connsiteX13" fmla="*/ 448287 w 2643673"/>
              <a:gd name="connsiteY13" fmla="*/ 1489984 h 1489984"/>
              <a:gd name="connsiteX14" fmla="*/ 782813 w 2643673"/>
              <a:gd name="connsiteY14" fmla="*/ 1465448 h 1489984"/>
              <a:gd name="connsiteX15" fmla="*/ 1100360 w 2643673"/>
              <a:gd name="connsiteY15" fmla="*/ 1423616 h 1489984"/>
              <a:gd name="connsiteX16" fmla="*/ 1610676 w 2643673"/>
              <a:gd name="connsiteY16" fmla="*/ 1313982 h 1489984"/>
              <a:gd name="connsiteX17" fmla="*/ 1981875 w 2643673"/>
              <a:gd name="connsiteY17" fmla="*/ 1169743 h 1489984"/>
              <a:gd name="connsiteX18" fmla="*/ 2316482 w 2643673"/>
              <a:gd name="connsiteY18" fmla="*/ 983674 h 1489984"/>
              <a:gd name="connsiteX19" fmla="*/ 2537934 w 2643673"/>
              <a:gd name="connsiteY19" fmla="*/ 829367 h 1489984"/>
              <a:gd name="connsiteX20" fmla="*/ 2643673 w 2643673"/>
              <a:gd name="connsiteY20" fmla="*/ 712425 h 1489984"/>
              <a:gd name="connsiteX21" fmla="*/ 2349203 w 2643673"/>
              <a:gd name="connsiteY21" fmla="*/ 503369 h 1489984"/>
              <a:gd name="connsiteX22" fmla="*/ 2016821 w 2643673"/>
              <a:gd name="connsiteY22" fmla="*/ 317276 h 1489984"/>
              <a:gd name="connsiteX23" fmla="*/ 1712625 w 2643673"/>
              <a:gd name="connsiteY23" fmla="*/ 168717 h 1489984"/>
              <a:gd name="connsiteX24" fmla="*/ 1433237 w 2643673"/>
              <a:gd name="connsiteY24" fmla="*/ 60563 h 1489984"/>
              <a:gd name="connsiteX25" fmla="*/ 1189041 w 2643673"/>
              <a:gd name="connsiteY25" fmla="*/ 0 h 1489984"/>
              <a:gd name="connsiteX0" fmla="*/ 1189041 w 2643673"/>
              <a:gd name="connsiteY0" fmla="*/ 0 h 1489984"/>
              <a:gd name="connsiteX1" fmla="*/ 1071681 w 2643673"/>
              <a:gd name="connsiteY1" fmla="*/ 14422 h 1489984"/>
              <a:gd name="connsiteX2" fmla="*/ 925556 w 2643673"/>
              <a:gd name="connsiteY2" fmla="*/ 38958 h 1489984"/>
              <a:gd name="connsiteX3" fmla="*/ 667926 w 2643673"/>
              <a:gd name="connsiteY3" fmla="*/ 106750 h 1489984"/>
              <a:gd name="connsiteX4" fmla="*/ 455706 w 2643673"/>
              <a:gd name="connsiteY4" fmla="*/ 196239 h 1489984"/>
              <a:gd name="connsiteX5" fmla="*/ 243814 w 2643673"/>
              <a:gd name="connsiteY5" fmla="*/ 337649 h 1489984"/>
              <a:gd name="connsiteX6" fmla="*/ 65716 w 2643673"/>
              <a:gd name="connsiteY6" fmla="*/ 480541 h 1489984"/>
              <a:gd name="connsiteX7" fmla="*/ 23601 w 2643673"/>
              <a:gd name="connsiteY7" fmla="*/ 551454 h 1489984"/>
              <a:gd name="connsiteX8" fmla="*/ 5963 w 2643673"/>
              <a:gd name="connsiteY8" fmla="*/ 613978 h 1489984"/>
              <a:gd name="connsiteX9" fmla="*/ 119284 w 2643673"/>
              <a:gd name="connsiteY9" fmla="*/ 780342 h 1489984"/>
              <a:gd name="connsiteX10" fmla="*/ 196920 w 2643673"/>
              <a:gd name="connsiteY10" fmla="*/ 923166 h 1489984"/>
              <a:gd name="connsiteX11" fmla="*/ 305461 w 2643673"/>
              <a:gd name="connsiteY11" fmla="*/ 1145152 h 1489984"/>
              <a:gd name="connsiteX12" fmla="*/ 405925 w 2643673"/>
              <a:gd name="connsiteY12" fmla="*/ 1378889 h 1489984"/>
              <a:gd name="connsiteX13" fmla="*/ 448287 w 2643673"/>
              <a:gd name="connsiteY13" fmla="*/ 1489984 h 1489984"/>
              <a:gd name="connsiteX14" fmla="*/ 782813 w 2643673"/>
              <a:gd name="connsiteY14" fmla="*/ 1465448 h 1489984"/>
              <a:gd name="connsiteX15" fmla="*/ 1100360 w 2643673"/>
              <a:gd name="connsiteY15" fmla="*/ 1423616 h 1489984"/>
              <a:gd name="connsiteX16" fmla="*/ 1610676 w 2643673"/>
              <a:gd name="connsiteY16" fmla="*/ 1313982 h 1489984"/>
              <a:gd name="connsiteX17" fmla="*/ 1981875 w 2643673"/>
              <a:gd name="connsiteY17" fmla="*/ 1169743 h 1489984"/>
              <a:gd name="connsiteX18" fmla="*/ 2316482 w 2643673"/>
              <a:gd name="connsiteY18" fmla="*/ 983674 h 1489984"/>
              <a:gd name="connsiteX19" fmla="*/ 2537934 w 2643673"/>
              <a:gd name="connsiteY19" fmla="*/ 829367 h 1489984"/>
              <a:gd name="connsiteX20" fmla="*/ 2643673 w 2643673"/>
              <a:gd name="connsiteY20" fmla="*/ 712425 h 1489984"/>
              <a:gd name="connsiteX21" fmla="*/ 2349203 w 2643673"/>
              <a:gd name="connsiteY21" fmla="*/ 503369 h 1489984"/>
              <a:gd name="connsiteX22" fmla="*/ 2016821 w 2643673"/>
              <a:gd name="connsiteY22" fmla="*/ 317276 h 1489984"/>
              <a:gd name="connsiteX23" fmla="*/ 1712625 w 2643673"/>
              <a:gd name="connsiteY23" fmla="*/ 168717 h 1489984"/>
              <a:gd name="connsiteX24" fmla="*/ 1433237 w 2643673"/>
              <a:gd name="connsiteY24" fmla="*/ 60563 h 1489984"/>
              <a:gd name="connsiteX25" fmla="*/ 1189041 w 2643673"/>
              <a:gd name="connsiteY25" fmla="*/ 0 h 1489984"/>
              <a:gd name="connsiteX0" fmla="*/ 1188507 w 2643139"/>
              <a:gd name="connsiteY0" fmla="*/ 0 h 1489984"/>
              <a:gd name="connsiteX1" fmla="*/ 1071147 w 2643139"/>
              <a:gd name="connsiteY1" fmla="*/ 14422 h 1489984"/>
              <a:gd name="connsiteX2" fmla="*/ 925022 w 2643139"/>
              <a:gd name="connsiteY2" fmla="*/ 38958 h 1489984"/>
              <a:gd name="connsiteX3" fmla="*/ 667392 w 2643139"/>
              <a:gd name="connsiteY3" fmla="*/ 106750 h 1489984"/>
              <a:gd name="connsiteX4" fmla="*/ 455172 w 2643139"/>
              <a:gd name="connsiteY4" fmla="*/ 196239 h 1489984"/>
              <a:gd name="connsiteX5" fmla="*/ 243280 w 2643139"/>
              <a:gd name="connsiteY5" fmla="*/ 337649 h 1489984"/>
              <a:gd name="connsiteX6" fmla="*/ 67407 w 2643139"/>
              <a:gd name="connsiteY6" fmla="*/ 484851 h 1489984"/>
              <a:gd name="connsiteX7" fmla="*/ 23067 w 2643139"/>
              <a:gd name="connsiteY7" fmla="*/ 551454 h 1489984"/>
              <a:gd name="connsiteX8" fmla="*/ 5429 w 2643139"/>
              <a:gd name="connsiteY8" fmla="*/ 613978 h 1489984"/>
              <a:gd name="connsiteX9" fmla="*/ 118750 w 2643139"/>
              <a:gd name="connsiteY9" fmla="*/ 780342 h 1489984"/>
              <a:gd name="connsiteX10" fmla="*/ 196386 w 2643139"/>
              <a:gd name="connsiteY10" fmla="*/ 923166 h 1489984"/>
              <a:gd name="connsiteX11" fmla="*/ 304927 w 2643139"/>
              <a:gd name="connsiteY11" fmla="*/ 1145152 h 1489984"/>
              <a:gd name="connsiteX12" fmla="*/ 405391 w 2643139"/>
              <a:gd name="connsiteY12" fmla="*/ 1378889 h 1489984"/>
              <a:gd name="connsiteX13" fmla="*/ 447753 w 2643139"/>
              <a:gd name="connsiteY13" fmla="*/ 1489984 h 1489984"/>
              <a:gd name="connsiteX14" fmla="*/ 782279 w 2643139"/>
              <a:gd name="connsiteY14" fmla="*/ 1465448 h 1489984"/>
              <a:gd name="connsiteX15" fmla="*/ 1099826 w 2643139"/>
              <a:gd name="connsiteY15" fmla="*/ 1423616 h 1489984"/>
              <a:gd name="connsiteX16" fmla="*/ 1610142 w 2643139"/>
              <a:gd name="connsiteY16" fmla="*/ 1313982 h 1489984"/>
              <a:gd name="connsiteX17" fmla="*/ 1981341 w 2643139"/>
              <a:gd name="connsiteY17" fmla="*/ 1169743 h 1489984"/>
              <a:gd name="connsiteX18" fmla="*/ 2315948 w 2643139"/>
              <a:gd name="connsiteY18" fmla="*/ 983674 h 1489984"/>
              <a:gd name="connsiteX19" fmla="*/ 2537400 w 2643139"/>
              <a:gd name="connsiteY19" fmla="*/ 829367 h 1489984"/>
              <a:gd name="connsiteX20" fmla="*/ 2643139 w 2643139"/>
              <a:gd name="connsiteY20" fmla="*/ 712425 h 1489984"/>
              <a:gd name="connsiteX21" fmla="*/ 2348669 w 2643139"/>
              <a:gd name="connsiteY21" fmla="*/ 503369 h 1489984"/>
              <a:gd name="connsiteX22" fmla="*/ 2016287 w 2643139"/>
              <a:gd name="connsiteY22" fmla="*/ 317276 h 1489984"/>
              <a:gd name="connsiteX23" fmla="*/ 1712091 w 2643139"/>
              <a:gd name="connsiteY23" fmla="*/ 168717 h 1489984"/>
              <a:gd name="connsiteX24" fmla="*/ 1432703 w 2643139"/>
              <a:gd name="connsiteY24" fmla="*/ 60563 h 1489984"/>
              <a:gd name="connsiteX25" fmla="*/ 1188507 w 2643139"/>
              <a:gd name="connsiteY25" fmla="*/ 0 h 1489984"/>
              <a:gd name="connsiteX0" fmla="*/ 1382072 w 2836704"/>
              <a:gd name="connsiteY0" fmla="*/ 0 h 1489984"/>
              <a:gd name="connsiteX1" fmla="*/ 1264712 w 2836704"/>
              <a:gd name="connsiteY1" fmla="*/ 14422 h 1489984"/>
              <a:gd name="connsiteX2" fmla="*/ 1118587 w 2836704"/>
              <a:gd name="connsiteY2" fmla="*/ 38958 h 1489984"/>
              <a:gd name="connsiteX3" fmla="*/ 860957 w 2836704"/>
              <a:gd name="connsiteY3" fmla="*/ 106750 h 1489984"/>
              <a:gd name="connsiteX4" fmla="*/ 648737 w 2836704"/>
              <a:gd name="connsiteY4" fmla="*/ 196239 h 1489984"/>
              <a:gd name="connsiteX5" fmla="*/ 436845 w 2836704"/>
              <a:gd name="connsiteY5" fmla="*/ 337649 h 1489984"/>
              <a:gd name="connsiteX6" fmla="*/ 260972 w 2836704"/>
              <a:gd name="connsiteY6" fmla="*/ 484851 h 1489984"/>
              <a:gd name="connsiteX7" fmla="*/ 216632 w 2836704"/>
              <a:gd name="connsiteY7" fmla="*/ 551454 h 1489984"/>
              <a:gd name="connsiteX8" fmla="*/ 955 w 2836704"/>
              <a:gd name="connsiteY8" fmla="*/ 379806 h 1489984"/>
              <a:gd name="connsiteX9" fmla="*/ 312315 w 2836704"/>
              <a:gd name="connsiteY9" fmla="*/ 780342 h 1489984"/>
              <a:gd name="connsiteX10" fmla="*/ 389951 w 2836704"/>
              <a:gd name="connsiteY10" fmla="*/ 923166 h 1489984"/>
              <a:gd name="connsiteX11" fmla="*/ 498492 w 2836704"/>
              <a:gd name="connsiteY11" fmla="*/ 1145152 h 1489984"/>
              <a:gd name="connsiteX12" fmla="*/ 598956 w 2836704"/>
              <a:gd name="connsiteY12" fmla="*/ 1378889 h 1489984"/>
              <a:gd name="connsiteX13" fmla="*/ 641318 w 2836704"/>
              <a:gd name="connsiteY13" fmla="*/ 1489984 h 1489984"/>
              <a:gd name="connsiteX14" fmla="*/ 975844 w 2836704"/>
              <a:gd name="connsiteY14" fmla="*/ 1465448 h 1489984"/>
              <a:gd name="connsiteX15" fmla="*/ 1293391 w 2836704"/>
              <a:gd name="connsiteY15" fmla="*/ 1423616 h 1489984"/>
              <a:gd name="connsiteX16" fmla="*/ 1803707 w 2836704"/>
              <a:gd name="connsiteY16" fmla="*/ 1313982 h 1489984"/>
              <a:gd name="connsiteX17" fmla="*/ 2174906 w 2836704"/>
              <a:gd name="connsiteY17" fmla="*/ 1169743 h 1489984"/>
              <a:gd name="connsiteX18" fmla="*/ 2509513 w 2836704"/>
              <a:gd name="connsiteY18" fmla="*/ 983674 h 1489984"/>
              <a:gd name="connsiteX19" fmla="*/ 2730965 w 2836704"/>
              <a:gd name="connsiteY19" fmla="*/ 829367 h 1489984"/>
              <a:gd name="connsiteX20" fmla="*/ 2836704 w 2836704"/>
              <a:gd name="connsiteY20" fmla="*/ 712425 h 1489984"/>
              <a:gd name="connsiteX21" fmla="*/ 2542234 w 2836704"/>
              <a:gd name="connsiteY21" fmla="*/ 503369 h 1489984"/>
              <a:gd name="connsiteX22" fmla="*/ 2209852 w 2836704"/>
              <a:gd name="connsiteY22" fmla="*/ 317276 h 1489984"/>
              <a:gd name="connsiteX23" fmla="*/ 1905656 w 2836704"/>
              <a:gd name="connsiteY23" fmla="*/ 168717 h 1489984"/>
              <a:gd name="connsiteX24" fmla="*/ 1626268 w 2836704"/>
              <a:gd name="connsiteY24" fmla="*/ 60563 h 1489984"/>
              <a:gd name="connsiteX25" fmla="*/ 1382072 w 2836704"/>
              <a:gd name="connsiteY25" fmla="*/ 0 h 1489984"/>
              <a:gd name="connsiteX0" fmla="*/ 1383554 w 2838186"/>
              <a:gd name="connsiteY0" fmla="*/ 0 h 1489984"/>
              <a:gd name="connsiteX1" fmla="*/ 1266194 w 2838186"/>
              <a:gd name="connsiteY1" fmla="*/ 14422 h 1489984"/>
              <a:gd name="connsiteX2" fmla="*/ 1120069 w 2838186"/>
              <a:gd name="connsiteY2" fmla="*/ 38958 h 1489984"/>
              <a:gd name="connsiteX3" fmla="*/ 862439 w 2838186"/>
              <a:gd name="connsiteY3" fmla="*/ 106750 h 1489984"/>
              <a:gd name="connsiteX4" fmla="*/ 650219 w 2838186"/>
              <a:gd name="connsiteY4" fmla="*/ 196239 h 1489984"/>
              <a:gd name="connsiteX5" fmla="*/ 438327 w 2838186"/>
              <a:gd name="connsiteY5" fmla="*/ 337649 h 1489984"/>
              <a:gd name="connsiteX6" fmla="*/ 262454 w 2838186"/>
              <a:gd name="connsiteY6" fmla="*/ 484851 h 1489984"/>
              <a:gd name="connsiteX7" fmla="*/ 95730 w 2838186"/>
              <a:gd name="connsiteY7" fmla="*/ 291423 h 1489984"/>
              <a:gd name="connsiteX8" fmla="*/ 2437 w 2838186"/>
              <a:gd name="connsiteY8" fmla="*/ 379806 h 1489984"/>
              <a:gd name="connsiteX9" fmla="*/ 313797 w 2838186"/>
              <a:gd name="connsiteY9" fmla="*/ 780342 h 1489984"/>
              <a:gd name="connsiteX10" fmla="*/ 391433 w 2838186"/>
              <a:gd name="connsiteY10" fmla="*/ 923166 h 1489984"/>
              <a:gd name="connsiteX11" fmla="*/ 499974 w 2838186"/>
              <a:gd name="connsiteY11" fmla="*/ 1145152 h 1489984"/>
              <a:gd name="connsiteX12" fmla="*/ 600438 w 2838186"/>
              <a:gd name="connsiteY12" fmla="*/ 1378889 h 1489984"/>
              <a:gd name="connsiteX13" fmla="*/ 642800 w 2838186"/>
              <a:gd name="connsiteY13" fmla="*/ 1489984 h 1489984"/>
              <a:gd name="connsiteX14" fmla="*/ 977326 w 2838186"/>
              <a:gd name="connsiteY14" fmla="*/ 1465448 h 1489984"/>
              <a:gd name="connsiteX15" fmla="*/ 1294873 w 2838186"/>
              <a:gd name="connsiteY15" fmla="*/ 1423616 h 1489984"/>
              <a:gd name="connsiteX16" fmla="*/ 1805189 w 2838186"/>
              <a:gd name="connsiteY16" fmla="*/ 1313982 h 1489984"/>
              <a:gd name="connsiteX17" fmla="*/ 2176388 w 2838186"/>
              <a:gd name="connsiteY17" fmla="*/ 1169743 h 1489984"/>
              <a:gd name="connsiteX18" fmla="*/ 2510995 w 2838186"/>
              <a:gd name="connsiteY18" fmla="*/ 983674 h 1489984"/>
              <a:gd name="connsiteX19" fmla="*/ 2732447 w 2838186"/>
              <a:gd name="connsiteY19" fmla="*/ 829367 h 1489984"/>
              <a:gd name="connsiteX20" fmla="*/ 2838186 w 2838186"/>
              <a:gd name="connsiteY20" fmla="*/ 712425 h 1489984"/>
              <a:gd name="connsiteX21" fmla="*/ 2543716 w 2838186"/>
              <a:gd name="connsiteY21" fmla="*/ 503369 h 1489984"/>
              <a:gd name="connsiteX22" fmla="*/ 2211334 w 2838186"/>
              <a:gd name="connsiteY22" fmla="*/ 317276 h 1489984"/>
              <a:gd name="connsiteX23" fmla="*/ 1907138 w 2838186"/>
              <a:gd name="connsiteY23" fmla="*/ 168717 h 1489984"/>
              <a:gd name="connsiteX24" fmla="*/ 1627750 w 2838186"/>
              <a:gd name="connsiteY24" fmla="*/ 60563 h 1489984"/>
              <a:gd name="connsiteX25" fmla="*/ 1383554 w 2838186"/>
              <a:gd name="connsiteY25" fmla="*/ 0 h 1489984"/>
              <a:gd name="connsiteX0" fmla="*/ 1383318 w 2837950"/>
              <a:gd name="connsiteY0" fmla="*/ 0 h 1489984"/>
              <a:gd name="connsiteX1" fmla="*/ 1265958 w 2837950"/>
              <a:gd name="connsiteY1" fmla="*/ 14422 h 1489984"/>
              <a:gd name="connsiteX2" fmla="*/ 1119833 w 2837950"/>
              <a:gd name="connsiteY2" fmla="*/ 38958 h 1489984"/>
              <a:gd name="connsiteX3" fmla="*/ 862203 w 2837950"/>
              <a:gd name="connsiteY3" fmla="*/ 106750 h 1489984"/>
              <a:gd name="connsiteX4" fmla="*/ 649983 w 2837950"/>
              <a:gd name="connsiteY4" fmla="*/ 196239 h 1489984"/>
              <a:gd name="connsiteX5" fmla="*/ 438091 w 2837950"/>
              <a:gd name="connsiteY5" fmla="*/ 337649 h 1489984"/>
              <a:gd name="connsiteX6" fmla="*/ 208814 w 2837950"/>
              <a:gd name="connsiteY6" fmla="*/ 207580 h 1489984"/>
              <a:gd name="connsiteX7" fmla="*/ 95494 w 2837950"/>
              <a:gd name="connsiteY7" fmla="*/ 291423 h 1489984"/>
              <a:gd name="connsiteX8" fmla="*/ 2201 w 2837950"/>
              <a:gd name="connsiteY8" fmla="*/ 379806 h 1489984"/>
              <a:gd name="connsiteX9" fmla="*/ 313561 w 2837950"/>
              <a:gd name="connsiteY9" fmla="*/ 780342 h 1489984"/>
              <a:gd name="connsiteX10" fmla="*/ 391197 w 2837950"/>
              <a:gd name="connsiteY10" fmla="*/ 923166 h 1489984"/>
              <a:gd name="connsiteX11" fmla="*/ 499738 w 2837950"/>
              <a:gd name="connsiteY11" fmla="*/ 1145152 h 1489984"/>
              <a:gd name="connsiteX12" fmla="*/ 600202 w 2837950"/>
              <a:gd name="connsiteY12" fmla="*/ 1378889 h 1489984"/>
              <a:gd name="connsiteX13" fmla="*/ 642564 w 2837950"/>
              <a:gd name="connsiteY13" fmla="*/ 1489984 h 1489984"/>
              <a:gd name="connsiteX14" fmla="*/ 977090 w 2837950"/>
              <a:gd name="connsiteY14" fmla="*/ 1465448 h 1489984"/>
              <a:gd name="connsiteX15" fmla="*/ 1294637 w 2837950"/>
              <a:gd name="connsiteY15" fmla="*/ 1423616 h 1489984"/>
              <a:gd name="connsiteX16" fmla="*/ 1804953 w 2837950"/>
              <a:gd name="connsiteY16" fmla="*/ 1313982 h 1489984"/>
              <a:gd name="connsiteX17" fmla="*/ 2176152 w 2837950"/>
              <a:gd name="connsiteY17" fmla="*/ 1169743 h 1489984"/>
              <a:gd name="connsiteX18" fmla="*/ 2510759 w 2837950"/>
              <a:gd name="connsiteY18" fmla="*/ 983674 h 1489984"/>
              <a:gd name="connsiteX19" fmla="*/ 2732211 w 2837950"/>
              <a:gd name="connsiteY19" fmla="*/ 829367 h 1489984"/>
              <a:gd name="connsiteX20" fmla="*/ 2837950 w 2837950"/>
              <a:gd name="connsiteY20" fmla="*/ 712425 h 1489984"/>
              <a:gd name="connsiteX21" fmla="*/ 2543480 w 2837950"/>
              <a:gd name="connsiteY21" fmla="*/ 503369 h 1489984"/>
              <a:gd name="connsiteX22" fmla="*/ 2211098 w 2837950"/>
              <a:gd name="connsiteY22" fmla="*/ 317276 h 1489984"/>
              <a:gd name="connsiteX23" fmla="*/ 1906902 w 2837950"/>
              <a:gd name="connsiteY23" fmla="*/ 168717 h 1489984"/>
              <a:gd name="connsiteX24" fmla="*/ 1627514 w 2837950"/>
              <a:gd name="connsiteY24" fmla="*/ 60563 h 1489984"/>
              <a:gd name="connsiteX25" fmla="*/ 1383318 w 2837950"/>
              <a:gd name="connsiteY25" fmla="*/ 0 h 1489984"/>
              <a:gd name="connsiteX0" fmla="*/ 1383318 w 2837950"/>
              <a:gd name="connsiteY0" fmla="*/ 0 h 1489984"/>
              <a:gd name="connsiteX1" fmla="*/ 1265958 w 2837950"/>
              <a:gd name="connsiteY1" fmla="*/ 14422 h 1489984"/>
              <a:gd name="connsiteX2" fmla="*/ 1119833 w 2837950"/>
              <a:gd name="connsiteY2" fmla="*/ 38958 h 1489984"/>
              <a:gd name="connsiteX3" fmla="*/ 862203 w 2837950"/>
              <a:gd name="connsiteY3" fmla="*/ 106750 h 1489984"/>
              <a:gd name="connsiteX4" fmla="*/ 649983 w 2837950"/>
              <a:gd name="connsiteY4" fmla="*/ 196239 h 1489984"/>
              <a:gd name="connsiteX5" fmla="*/ 438091 w 2837950"/>
              <a:gd name="connsiteY5" fmla="*/ 337649 h 1489984"/>
              <a:gd name="connsiteX6" fmla="*/ 208814 w 2837950"/>
              <a:gd name="connsiteY6" fmla="*/ 207580 h 1489984"/>
              <a:gd name="connsiteX7" fmla="*/ 95494 w 2837950"/>
              <a:gd name="connsiteY7" fmla="*/ 291423 h 1489984"/>
              <a:gd name="connsiteX8" fmla="*/ 2201 w 2837950"/>
              <a:gd name="connsiteY8" fmla="*/ 379806 h 1489984"/>
              <a:gd name="connsiteX9" fmla="*/ 186727 w 2837950"/>
              <a:gd name="connsiteY9" fmla="*/ 596453 h 1489984"/>
              <a:gd name="connsiteX10" fmla="*/ 391197 w 2837950"/>
              <a:gd name="connsiteY10" fmla="*/ 923166 h 1489984"/>
              <a:gd name="connsiteX11" fmla="*/ 499738 w 2837950"/>
              <a:gd name="connsiteY11" fmla="*/ 1145152 h 1489984"/>
              <a:gd name="connsiteX12" fmla="*/ 600202 w 2837950"/>
              <a:gd name="connsiteY12" fmla="*/ 1378889 h 1489984"/>
              <a:gd name="connsiteX13" fmla="*/ 642564 w 2837950"/>
              <a:gd name="connsiteY13" fmla="*/ 1489984 h 1489984"/>
              <a:gd name="connsiteX14" fmla="*/ 977090 w 2837950"/>
              <a:gd name="connsiteY14" fmla="*/ 1465448 h 1489984"/>
              <a:gd name="connsiteX15" fmla="*/ 1294637 w 2837950"/>
              <a:gd name="connsiteY15" fmla="*/ 1423616 h 1489984"/>
              <a:gd name="connsiteX16" fmla="*/ 1804953 w 2837950"/>
              <a:gd name="connsiteY16" fmla="*/ 1313982 h 1489984"/>
              <a:gd name="connsiteX17" fmla="*/ 2176152 w 2837950"/>
              <a:gd name="connsiteY17" fmla="*/ 1169743 h 1489984"/>
              <a:gd name="connsiteX18" fmla="*/ 2510759 w 2837950"/>
              <a:gd name="connsiteY18" fmla="*/ 983674 h 1489984"/>
              <a:gd name="connsiteX19" fmla="*/ 2732211 w 2837950"/>
              <a:gd name="connsiteY19" fmla="*/ 829367 h 1489984"/>
              <a:gd name="connsiteX20" fmla="*/ 2837950 w 2837950"/>
              <a:gd name="connsiteY20" fmla="*/ 712425 h 1489984"/>
              <a:gd name="connsiteX21" fmla="*/ 2543480 w 2837950"/>
              <a:gd name="connsiteY21" fmla="*/ 503369 h 1489984"/>
              <a:gd name="connsiteX22" fmla="*/ 2211098 w 2837950"/>
              <a:gd name="connsiteY22" fmla="*/ 317276 h 1489984"/>
              <a:gd name="connsiteX23" fmla="*/ 1906902 w 2837950"/>
              <a:gd name="connsiteY23" fmla="*/ 168717 h 1489984"/>
              <a:gd name="connsiteX24" fmla="*/ 1627514 w 2837950"/>
              <a:gd name="connsiteY24" fmla="*/ 60563 h 1489984"/>
              <a:gd name="connsiteX25" fmla="*/ 1383318 w 2837950"/>
              <a:gd name="connsiteY25" fmla="*/ 0 h 1489984"/>
              <a:gd name="connsiteX0" fmla="*/ 1383318 w 2837950"/>
              <a:gd name="connsiteY0" fmla="*/ 0 h 1489984"/>
              <a:gd name="connsiteX1" fmla="*/ 1265958 w 2837950"/>
              <a:gd name="connsiteY1" fmla="*/ 14422 h 1489984"/>
              <a:gd name="connsiteX2" fmla="*/ 1119833 w 2837950"/>
              <a:gd name="connsiteY2" fmla="*/ 38958 h 1489984"/>
              <a:gd name="connsiteX3" fmla="*/ 862203 w 2837950"/>
              <a:gd name="connsiteY3" fmla="*/ 106750 h 1489984"/>
              <a:gd name="connsiteX4" fmla="*/ 649983 w 2837950"/>
              <a:gd name="connsiteY4" fmla="*/ 196239 h 1489984"/>
              <a:gd name="connsiteX5" fmla="*/ 438091 w 2837950"/>
              <a:gd name="connsiteY5" fmla="*/ 337649 h 1489984"/>
              <a:gd name="connsiteX6" fmla="*/ 208814 w 2837950"/>
              <a:gd name="connsiteY6" fmla="*/ 207580 h 1489984"/>
              <a:gd name="connsiteX7" fmla="*/ 95494 w 2837950"/>
              <a:gd name="connsiteY7" fmla="*/ 291423 h 1489984"/>
              <a:gd name="connsiteX8" fmla="*/ 2201 w 2837950"/>
              <a:gd name="connsiteY8" fmla="*/ 379806 h 1489984"/>
              <a:gd name="connsiteX9" fmla="*/ 186727 w 2837950"/>
              <a:gd name="connsiteY9" fmla="*/ 596453 h 1489984"/>
              <a:gd name="connsiteX10" fmla="*/ 355595 w 2837950"/>
              <a:gd name="connsiteY10" fmla="*/ 858517 h 1489984"/>
              <a:gd name="connsiteX11" fmla="*/ 499738 w 2837950"/>
              <a:gd name="connsiteY11" fmla="*/ 1145152 h 1489984"/>
              <a:gd name="connsiteX12" fmla="*/ 600202 w 2837950"/>
              <a:gd name="connsiteY12" fmla="*/ 1378889 h 1489984"/>
              <a:gd name="connsiteX13" fmla="*/ 642564 w 2837950"/>
              <a:gd name="connsiteY13" fmla="*/ 1489984 h 1489984"/>
              <a:gd name="connsiteX14" fmla="*/ 977090 w 2837950"/>
              <a:gd name="connsiteY14" fmla="*/ 1465448 h 1489984"/>
              <a:gd name="connsiteX15" fmla="*/ 1294637 w 2837950"/>
              <a:gd name="connsiteY15" fmla="*/ 1423616 h 1489984"/>
              <a:gd name="connsiteX16" fmla="*/ 1804953 w 2837950"/>
              <a:gd name="connsiteY16" fmla="*/ 1313982 h 1489984"/>
              <a:gd name="connsiteX17" fmla="*/ 2176152 w 2837950"/>
              <a:gd name="connsiteY17" fmla="*/ 1169743 h 1489984"/>
              <a:gd name="connsiteX18" fmla="*/ 2510759 w 2837950"/>
              <a:gd name="connsiteY18" fmla="*/ 983674 h 1489984"/>
              <a:gd name="connsiteX19" fmla="*/ 2732211 w 2837950"/>
              <a:gd name="connsiteY19" fmla="*/ 829367 h 1489984"/>
              <a:gd name="connsiteX20" fmla="*/ 2837950 w 2837950"/>
              <a:gd name="connsiteY20" fmla="*/ 712425 h 1489984"/>
              <a:gd name="connsiteX21" fmla="*/ 2543480 w 2837950"/>
              <a:gd name="connsiteY21" fmla="*/ 503369 h 1489984"/>
              <a:gd name="connsiteX22" fmla="*/ 2211098 w 2837950"/>
              <a:gd name="connsiteY22" fmla="*/ 317276 h 1489984"/>
              <a:gd name="connsiteX23" fmla="*/ 1906902 w 2837950"/>
              <a:gd name="connsiteY23" fmla="*/ 168717 h 1489984"/>
              <a:gd name="connsiteX24" fmla="*/ 1627514 w 2837950"/>
              <a:gd name="connsiteY24" fmla="*/ 60563 h 1489984"/>
              <a:gd name="connsiteX25" fmla="*/ 1383318 w 2837950"/>
              <a:gd name="connsiteY25" fmla="*/ 0 h 1489984"/>
              <a:gd name="connsiteX0" fmla="*/ 1383318 w 2837950"/>
              <a:gd name="connsiteY0" fmla="*/ 0 h 1489984"/>
              <a:gd name="connsiteX1" fmla="*/ 1265958 w 2837950"/>
              <a:gd name="connsiteY1" fmla="*/ 14422 h 1489984"/>
              <a:gd name="connsiteX2" fmla="*/ 1119833 w 2837950"/>
              <a:gd name="connsiteY2" fmla="*/ 38958 h 1489984"/>
              <a:gd name="connsiteX3" fmla="*/ 862203 w 2837950"/>
              <a:gd name="connsiteY3" fmla="*/ 106750 h 1489984"/>
              <a:gd name="connsiteX4" fmla="*/ 649983 w 2837950"/>
              <a:gd name="connsiteY4" fmla="*/ 196239 h 1489984"/>
              <a:gd name="connsiteX5" fmla="*/ 342409 w 2837950"/>
              <a:gd name="connsiteY5" fmla="*/ 127901 h 1489984"/>
              <a:gd name="connsiteX6" fmla="*/ 208814 w 2837950"/>
              <a:gd name="connsiteY6" fmla="*/ 207580 h 1489984"/>
              <a:gd name="connsiteX7" fmla="*/ 95494 w 2837950"/>
              <a:gd name="connsiteY7" fmla="*/ 291423 h 1489984"/>
              <a:gd name="connsiteX8" fmla="*/ 2201 w 2837950"/>
              <a:gd name="connsiteY8" fmla="*/ 379806 h 1489984"/>
              <a:gd name="connsiteX9" fmla="*/ 186727 w 2837950"/>
              <a:gd name="connsiteY9" fmla="*/ 596453 h 1489984"/>
              <a:gd name="connsiteX10" fmla="*/ 355595 w 2837950"/>
              <a:gd name="connsiteY10" fmla="*/ 858517 h 1489984"/>
              <a:gd name="connsiteX11" fmla="*/ 499738 w 2837950"/>
              <a:gd name="connsiteY11" fmla="*/ 1145152 h 1489984"/>
              <a:gd name="connsiteX12" fmla="*/ 600202 w 2837950"/>
              <a:gd name="connsiteY12" fmla="*/ 1378889 h 1489984"/>
              <a:gd name="connsiteX13" fmla="*/ 642564 w 2837950"/>
              <a:gd name="connsiteY13" fmla="*/ 1489984 h 1489984"/>
              <a:gd name="connsiteX14" fmla="*/ 977090 w 2837950"/>
              <a:gd name="connsiteY14" fmla="*/ 1465448 h 1489984"/>
              <a:gd name="connsiteX15" fmla="*/ 1294637 w 2837950"/>
              <a:gd name="connsiteY15" fmla="*/ 1423616 h 1489984"/>
              <a:gd name="connsiteX16" fmla="*/ 1804953 w 2837950"/>
              <a:gd name="connsiteY16" fmla="*/ 1313982 h 1489984"/>
              <a:gd name="connsiteX17" fmla="*/ 2176152 w 2837950"/>
              <a:gd name="connsiteY17" fmla="*/ 1169743 h 1489984"/>
              <a:gd name="connsiteX18" fmla="*/ 2510759 w 2837950"/>
              <a:gd name="connsiteY18" fmla="*/ 983674 h 1489984"/>
              <a:gd name="connsiteX19" fmla="*/ 2732211 w 2837950"/>
              <a:gd name="connsiteY19" fmla="*/ 829367 h 1489984"/>
              <a:gd name="connsiteX20" fmla="*/ 2837950 w 2837950"/>
              <a:gd name="connsiteY20" fmla="*/ 712425 h 1489984"/>
              <a:gd name="connsiteX21" fmla="*/ 2543480 w 2837950"/>
              <a:gd name="connsiteY21" fmla="*/ 503369 h 1489984"/>
              <a:gd name="connsiteX22" fmla="*/ 2211098 w 2837950"/>
              <a:gd name="connsiteY22" fmla="*/ 317276 h 1489984"/>
              <a:gd name="connsiteX23" fmla="*/ 1906902 w 2837950"/>
              <a:gd name="connsiteY23" fmla="*/ 168717 h 1489984"/>
              <a:gd name="connsiteX24" fmla="*/ 1627514 w 2837950"/>
              <a:gd name="connsiteY24" fmla="*/ 60563 h 1489984"/>
              <a:gd name="connsiteX25" fmla="*/ 1383318 w 2837950"/>
              <a:gd name="connsiteY25" fmla="*/ 0 h 1489984"/>
              <a:gd name="connsiteX0" fmla="*/ 1383318 w 2837950"/>
              <a:gd name="connsiteY0" fmla="*/ 0 h 1489984"/>
              <a:gd name="connsiteX1" fmla="*/ 1265958 w 2837950"/>
              <a:gd name="connsiteY1" fmla="*/ 14422 h 1489984"/>
              <a:gd name="connsiteX2" fmla="*/ 1119833 w 2837950"/>
              <a:gd name="connsiteY2" fmla="*/ 38958 h 1489984"/>
              <a:gd name="connsiteX3" fmla="*/ 862203 w 2837950"/>
              <a:gd name="connsiteY3" fmla="*/ 106750 h 1489984"/>
              <a:gd name="connsiteX4" fmla="*/ 478645 w 2837950"/>
              <a:gd name="connsiteY4" fmla="*/ 64069 h 1489984"/>
              <a:gd name="connsiteX5" fmla="*/ 342409 w 2837950"/>
              <a:gd name="connsiteY5" fmla="*/ 127901 h 1489984"/>
              <a:gd name="connsiteX6" fmla="*/ 208814 w 2837950"/>
              <a:gd name="connsiteY6" fmla="*/ 207580 h 1489984"/>
              <a:gd name="connsiteX7" fmla="*/ 95494 w 2837950"/>
              <a:gd name="connsiteY7" fmla="*/ 291423 h 1489984"/>
              <a:gd name="connsiteX8" fmla="*/ 2201 w 2837950"/>
              <a:gd name="connsiteY8" fmla="*/ 379806 h 1489984"/>
              <a:gd name="connsiteX9" fmla="*/ 186727 w 2837950"/>
              <a:gd name="connsiteY9" fmla="*/ 596453 h 1489984"/>
              <a:gd name="connsiteX10" fmla="*/ 355595 w 2837950"/>
              <a:gd name="connsiteY10" fmla="*/ 858517 h 1489984"/>
              <a:gd name="connsiteX11" fmla="*/ 499738 w 2837950"/>
              <a:gd name="connsiteY11" fmla="*/ 1145152 h 1489984"/>
              <a:gd name="connsiteX12" fmla="*/ 600202 w 2837950"/>
              <a:gd name="connsiteY12" fmla="*/ 1378889 h 1489984"/>
              <a:gd name="connsiteX13" fmla="*/ 642564 w 2837950"/>
              <a:gd name="connsiteY13" fmla="*/ 1489984 h 1489984"/>
              <a:gd name="connsiteX14" fmla="*/ 977090 w 2837950"/>
              <a:gd name="connsiteY14" fmla="*/ 1465448 h 1489984"/>
              <a:gd name="connsiteX15" fmla="*/ 1294637 w 2837950"/>
              <a:gd name="connsiteY15" fmla="*/ 1423616 h 1489984"/>
              <a:gd name="connsiteX16" fmla="*/ 1804953 w 2837950"/>
              <a:gd name="connsiteY16" fmla="*/ 1313982 h 1489984"/>
              <a:gd name="connsiteX17" fmla="*/ 2176152 w 2837950"/>
              <a:gd name="connsiteY17" fmla="*/ 1169743 h 1489984"/>
              <a:gd name="connsiteX18" fmla="*/ 2510759 w 2837950"/>
              <a:gd name="connsiteY18" fmla="*/ 983674 h 1489984"/>
              <a:gd name="connsiteX19" fmla="*/ 2732211 w 2837950"/>
              <a:gd name="connsiteY19" fmla="*/ 829367 h 1489984"/>
              <a:gd name="connsiteX20" fmla="*/ 2837950 w 2837950"/>
              <a:gd name="connsiteY20" fmla="*/ 712425 h 1489984"/>
              <a:gd name="connsiteX21" fmla="*/ 2543480 w 2837950"/>
              <a:gd name="connsiteY21" fmla="*/ 503369 h 1489984"/>
              <a:gd name="connsiteX22" fmla="*/ 2211098 w 2837950"/>
              <a:gd name="connsiteY22" fmla="*/ 317276 h 1489984"/>
              <a:gd name="connsiteX23" fmla="*/ 1906902 w 2837950"/>
              <a:gd name="connsiteY23" fmla="*/ 168717 h 1489984"/>
              <a:gd name="connsiteX24" fmla="*/ 1627514 w 2837950"/>
              <a:gd name="connsiteY24" fmla="*/ 60563 h 1489984"/>
              <a:gd name="connsiteX25" fmla="*/ 1383318 w 2837950"/>
              <a:gd name="connsiteY25" fmla="*/ 0 h 1489984"/>
              <a:gd name="connsiteX0" fmla="*/ 1383318 w 2837950"/>
              <a:gd name="connsiteY0" fmla="*/ 0 h 1489984"/>
              <a:gd name="connsiteX1" fmla="*/ 1265958 w 2837950"/>
              <a:gd name="connsiteY1" fmla="*/ 14422 h 1489984"/>
              <a:gd name="connsiteX2" fmla="*/ 1119833 w 2837950"/>
              <a:gd name="connsiteY2" fmla="*/ 38958 h 1489984"/>
              <a:gd name="connsiteX3" fmla="*/ 862203 w 2837950"/>
              <a:gd name="connsiteY3" fmla="*/ 106750 h 1489984"/>
              <a:gd name="connsiteX4" fmla="*/ 342409 w 2837950"/>
              <a:gd name="connsiteY4" fmla="*/ 127901 h 1489984"/>
              <a:gd name="connsiteX5" fmla="*/ 208814 w 2837950"/>
              <a:gd name="connsiteY5" fmla="*/ 207580 h 1489984"/>
              <a:gd name="connsiteX6" fmla="*/ 95494 w 2837950"/>
              <a:gd name="connsiteY6" fmla="*/ 291423 h 1489984"/>
              <a:gd name="connsiteX7" fmla="*/ 2201 w 2837950"/>
              <a:gd name="connsiteY7" fmla="*/ 379806 h 1489984"/>
              <a:gd name="connsiteX8" fmla="*/ 186727 w 2837950"/>
              <a:gd name="connsiteY8" fmla="*/ 596453 h 1489984"/>
              <a:gd name="connsiteX9" fmla="*/ 355595 w 2837950"/>
              <a:gd name="connsiteY9" fmla="*/ 858517 h 1489984"/>
              <a:gd name="connsiteX10" fmla="*/ 499738 w 2837950"/>
              <a:gd name="connsiteY10" fmla="*/ 1145152 h 1489984"/>
              <a:gd name="connsiteX11" fmla="*/ 600202 w 2837950"/>
              <a:gd name="connsiteY11" fmla="*/ 1378889 h 1489984"/>
              <a:gd name="connsiteX12" fmla="*/ 642564 w 2837950"/>
              <a:gd name="connsiteY12" fmla="*/ 1489984 h 1489984"/>
              <a:gd name="connsiteX13" fmla="*/ 977090 w 2837950"/>
              <a:gd name="connsiteY13" fmla="*/ 1465448 h 1489984"/>
              <a:gd name="connsiteX14" fmla="*/ 1294637 w 2837950"/>
              <a:gd name="connsiteY14" fmla="*/ 1423616 h 1489984"/>
              <a:gd name="connsiteX15" fmla="*/ 1804953 w 2837950"/>
              <a:gd name="connsiteY15" fmla="*/ 1313982 h 1489984"/>
              <a:gd name="connsiteX16" fmla="*/ 2176152 w 2837950"/>
              <a:gd name="connsiteY16" fmla="*/ 1169743 h 1489984"/>
              <a:gd name="connsiteX17" fmla="*/ 2510759 w 2837950"/>
              <a:gd name="connsiteY17" fmla="*/ 983674 h 1489984"/>
              <a:gd name="connsiteX18" fmla="*/ 2732211 w 2837950"/>
              <a:gd name="connsiteY18" fmla="*/ 829367 h 1489984"/>
              <a:gd name="connsiteX19" fmla="*/ 2837950 w 2837950"/>
              <a:gd name="connsiteY19" fmla="*/ 712425 h 1489984"/>
              <a:gd name="connsiteX20" fmla="*/ 2543480 w 2837950"/>
              <a:gd name="connsiteY20" fmla="*/ 503369 h 1489984"/>
              <a:gd name="connsiteX21" fmla="*/ 2211098 w 2837950"/>
              <a:gd name="connsiteY21" fmla="*/ 317276 h 1489984"/>
              <a:gd name="connsiteX22" fmla="*/ 1906902 w 2837950"/>
              <a:gd name="connsiteY22" fmla="*/ 168717 h 1489984"/>
              <a:gd name="connsiteX23" fmla="*/ 1627514 w 2837950"/>
              <a:gd name="connsiteY23" fmla="*/ 60563 h 1489984"/>
              <a:gd name="connsiteX24" fmla="*/ 1383318 w 2837950"/>
              <a:gd name="connsiteY24" fmla="*/ 0 h 1489984"/>
              <a:gd name="connsiteX0" fmla="*/ 1383318 w 2837950"/>
              <a:gd name="connsiteY0" fmla="*/ 0 h 1489984"/>
              <a:gd name="connsiteX1" fmla="*/ 1265958 w 2837950"/>
              <a:gd name="connsiteY1" fmla="*/ 14422 h 1489984"/>
              <a:gd name="connsiteX2" fmla="*/ 1119833 w 2837950"/>
              <a:gd name="connsiteY2" fmla="*/ 38958 h 1489984"/>
              <a:gd name="connsiteX3" fmla="*/ 604084 w 2837950"/>
              <a:gd name="connsiteY3" fmla="*/ 24861 h 1489984"/>
              <a:gd name="connsiteX4" fmla="*/ 342409 w 2837950"/>
              <a:gd name="connsiteY4" fmla="*/ 127901 h 1489984"/>
              <a:gd name="connsiteX5" fmla="*/ 208814 w 2837950"/>
              <a:gd name="connsiteY5" fmla="*/ 207580 h 1489984"/>
              <a:gd name="connsiteX6" fmla="*/ 95494 w 2837950"/>
              <a:gd name="connsiteY6" fmla="*/ 291423 h 1489984"/>
              <a:gd name="connsiteX7" fmla="*/ 2201 w 2837950"/>
              <a:gd name="connsiteY7" fmla="*/ 379806 h 1489984"/>
              <a:gd name="connsiteX8" fmla="*/ 186727 w 2837950"/>
              <a:gd name="connsiteY8" fmla="*/ 596453 h 1489984"/>
              <a:gd name="connsiteX9" fmla="*/ 355595 w 2837950"/>
              <a:gd name="connsiteY9" fmla="*/ 858517 h 1489984"/>
              <a:gd name="connsiteX10" fmla="*/ 499738 w 2837950"/>
              <a:gd name="connsiteY10" fmla="*/ 1145152 h 1489984"/>
              <a:gd name="connsiteX11" fmla="*/ 600202 w 2837950"/>
              <a:gd name="connsiteY11" fmla="*/ 1378889 h 1489984"/>
              <a:gd name="connsiteX12" fmla="*/ 642564 w 2837950"/>
              <a:gd name="connsiteY12" fmla="*/ 1489984 h 1489984"/>
              <a:gd name="connsiteX13" fmla="*/ 977090 w 2837950"/>
              <a:gd name="connsiteY13" fmla="*/ 1465448 h 1489984"/>
              <a:gd name="connsiteX14" fmla="*/ 1294637 w 2837950"/>
              <a:gd name="connsiteY14" fmla="*/ 1423616 h 1489984"/>
              <a:gd name="connsiteX15" fmla="*/ 1804953 w 2837950"/>
              <a:gd name="connsiteY15" fmla="*/ 1313982 h 1489984"/>
              <a:gd name="connsiteX16" fmla="*/ 2176152 w 2837950"/>
              <a:gd name="connsiteY16" fmla="*/ 1169743 h 1489984"/>
              <a:gd name="connsiteX17" fmla="*/ 2510759 w 2837950"/>
              <a:gd name="connsiteY17" fmla="*/ 983674 h 1489984"/>
              <a:gd name="connsiteX18" fmla="*/ 2732211 w 2837950"/>
              <a:gd name="connsiteY18" fmla="*/ 829367 h 1489984"/>
              <a:gd name="connsiteX19" fmla="*/ 2837950 w 2837950"/>
              <a:gd name="connsiteY19" fmla="*/ 712425 h 1489984"/>
              <a:gd name="connsiteX20" fmla="*/ 2543480 w 2837950"/>
              <a:gd name="connsiteY20" fmla="*/ 503369 h 1489984"/>
              <a:gd name="connsiteX21" fmla="*/ 2211098 w 2837950"/>
              <a:gd name="connsiteY21" fmla="*/ 317276 h 1489984"/>
              <a:gd name="connsiteX22" fmla="*/ 1906902 w 2837950"/>
              <a:gd name="connsiteY22" fmla="*/ 168717 h 1489984"/>
              <a:gd name="connsiteX23" fmla="*/ 1627514 w 2837950"/>
              <a:gd name="connsiteY23" fmla="*/ 60563 h 1489984"/>
              <a:gd name="connsiteX24" fmla="*/ 1383318 w 2837950"/>
              <a:gd name="connsiteY24" fmla="*/ 0 h 1489984"/>
              <a:gd name="connsiteX0" fmla="*/ 1383318 w 2837950"/>
              <a:gd name="connsiteY0" fmla="*/ 31476 h 1521460"/>
              <a:gd name="connsiteX1" fmla="*/ 1265958 w 2837950"/>
              <a:gd name="connsiteY1" fmla="*/ 45898 h 1521460"/>
              <a:gd name="connsiteX2" fmla="*/ 846138 w 2837950"/>
              <a:gd name="connsiteY2" fmla="*/ 39 h 1521460"/>
              <a:gd name="connsiteX3" fmla="*/ 604084 w 2837950"/>
              <a:gd name="connsiteY3" fmla="*/ 56337 h 1521460"/>
              <a:gd name="connsiteX4" fmla="*/ 342409 w 2837950"/>
              <a:gd name="connsiteY4" fmla="*/ 159377 h 1521460"/>
              <a:gd name="connsiteX5" fmla="*/ 208814 w 2837950"/>
              <a:gd name="connsiteY5" fmla="*/ 239056 h 1521460"/>
              <a:gd name="connsiteX6" fmla="*/ 95494 w 2837950"/>
              <a:gd name="connsiteY6" fmla="*/ 322899 h 1521460"/>
              <a:gd name="connsiteX7" fmla="*/ 2201 w 2837950"/>
              <a:gd name="connsiteY7" fmla="*/ 411282 h 1521460"/>
              <a:gd name="connsiteX8" fmla="*/ 186727 w 2837950"/>
              <a:gd name="connsiteY8" fmla="*/ 627929 h 1521460"/>
              <a:gd name="connsiteX9" fmla="*/ 355595 w 2837950"/>
              <a:gd name="connsiteY9" fmla="*/ 889993 h 1521460"/>
              <a:gd name="connsiteX10" fmla="*/ 499738 w 2837950"/>
              <a:gd name="connsiteY10" fmla="*/ 1176628 h 1521460"/>
              <a:gd name="connsiteX11" fmla="*/ 600202 w 2837950"/>
              <a:gd name="connsiteY11" fmla="*/ 1410365 h 1521460"/>
              <a:gd name="connsiteX12" fmla="*/ 642564 w 2837950"/>
              <a:gd name="connsiteY12" fmla="*/ 1521460 h 1521460"/>
              <a:gd name="connsiteX13" fmla="*/ 977090 w 2837950"/>
              <a:gd name="connsiteY13" fmla="*/ 1496924 h 1521460"/>
              <a:gd name="connsiteX14" fmla="*/ 1294637 w 2837950"/>
              <a:gd name="connsiteY14" fmla="*/ 1455092 h 1521460"/>
              <a:gd name="connsiteX15" fmla="*/ 1804953 w 2837950"/>
              <a:gd name="connsiteY15" fmla="*/ 1345458 h 1521460"/>
              <a:gd name="connsiteX16" fmla="*/ 2176152 w 2837950"/>
              <a:gd name="connsiteY16" fmla="*/ 1201219 h 1521460"/>
              <a:gd name="connsiteX17" fmla="*/ 2510759 w 2837950"/>
              <a:gd name="connsiteY17" fmla="*/ 1015150 h 1521460"/>
              <a:gd name="connsiteX18" fmla="*/ 2732211 w 2837950"/>
              <a:gd name="connsiteY18" fmla="*/ 860843 h 1521460"/>
              <a:gd name="connsiteX19" fmla="*/ 2837950 w 2837950"/>
              <a:gd name="connsiteY19" fmla="*/ 743901 h 1521460"/>
              <a:gd name="connsiteX20" fmla="*/ 2543480 w 2837950"/>
              <a:gd name="connsiteY20" fmla="*/ 534845 h 1521460"/>
              <a:gd name="connsiteX21" fmla="*/ 2211098 w 2837950"/>
              <a:gd name="connsiteY21" fmla="*/ 348752 h 1521460"/>
              <a:gd name="connsiteX22" fmla="*/ 1906902 w 2837950"/>
              <a:gd name="connsiteY22" fmla="*/ 200193 h 1521460"/>
              <a:gd name="connsiteX23" fmla="*/ 1627514 w 2837950"/>
              <a:gd name="connsiteY23" fmla="*/ 92039 h 1521460"/>
              <a:gd name="connsiteX24" fmla="*/ 1383318 w 2837950"/>
              <a:gd name="connsiteY24" fmla="*/ 31476 h 1521460"/>
              <a:gd name="connsiteX0" fmla="*/ 1383318 w 2837950"/>
              <a:gd name="connsiteY0" fmla="*/ 34933 h 1524917"/>
              <a:gd name="connsiteX1" fmla="*/ 1070143 w 2837950"/>
              <a:gd name="connsiteY1" fmla="*/ 510 h 1524917"/>
              <a:gd name="connsiteX2" fmla="*/ 846138 w 2837950"/>
              <a:gd name="connsiteY2" fmla="*/ 3496 h 1524917"/>
              <a:gd name="connsiteX3" fmla="*/ 604084 w 2837950"/>
              <a:gd name="connsiteY3" fmla="*/ 59794 h 1524917"/>
              <a:gd name="connsiteX4" fmla="*/ 342409 w 2837950"/>
              <a:gd name="connsiteY4" fmla="*/ 162834 h 1524917"/>
              <a:gd name="connsiteX5" fmla="*/ 208814 w 2837950"/>
              <a:gd name="connsiteY5" fmla="*/ 242513 h 1524917"/>
              <a:gd name="connsiteX6" fmla="*/ 95494 w 2837950"/>
              <a:gd name="connsiteY6" fmla="*/ 326356 h 1524917"/>
              <a:gd name="connsiteX7" fmla="*/ 2201 w 2837950"/>
              <a:gd name="connsiteY7" fmla="*/ 414739 h 1524917"/>
              <a:gd name="connsiteX8" fmla="*/ 186727 w 2837950"/>
              <a:gd name="connsiteY8" fmla="*/ 631386 h 1524917"/>
              <a:gd name="connsiteX9" fmla="*/ 355595 w 2837950"/>
              <a:gd name="connsiteY9" fmla="*/ 893450 h 1524917"/>
              <a:gd name="connsiteX10" fmla="*/ 499738 w 2837950"/>
              <a:gd name="connsiteY10" fmla="*/ 1180085 h 1524917"/>
              <a:gd name="connsiteX11" fmla="*/ 600202 w 2837950"/>
              <a:gd name="connsiteY11" fmla="*/ 1413822 h 1524917"/>
              <a:gd name="connsiteX12" fmla="*/ 642564 w 2837950"/>
              <a:gd name="connsiteY12" fmla="*/ 1524917 h 1524917"/>
              <a:gd name="connsiteX13" fmla="*/ 977090 w 2837950"/>
              <a:gd name="connsiteY13" fmla="*/ 1500381 h 1524917"/>
              <a:gd name="connsiteX14" fmla="*/ 1294637 w 2837950"/>
              <a:gd name="connsiteY14" fmla="*/ 1458549 h 1524917"/>
              <a:gd name="connsiteX15" fmla="*/ 1804953 w 2837950"/>
              <a:gd name="connsiteY15" fmla="*/ 1348915 h 1524917"/>
              <a:gd name="connsiteX16" fmla="*/ 2176152 w 2837950"/>
              <a:gd name="connsiteY16" fmla="*/ 1204676 h 1524917"/>
              <a:gd name="connsiteX17" fmla="*/ 2510759 w 2837950"/>
              <a:gd name="connsiteY17" fmla="*/ 1018607 h 1524917"/>
              <a:gd name="connsiteX18" fmla="*/ 2732211 w 2837950"/>
              <a:gd name="connsiteY18" fmla="*/ 864300 h 1524917"/>
              <a:gd name="connsiteX19" fmla="*/ 2837950 w 2837950"/>
              <a:gd name="connsiteY19" fmla="*/ 747358 h 1524917"/>
              <a:gd name="connsiteX20" fmla="*/ 2543480 w 2837950"/>
              <a:gd name="connsiteY20" fmla="*/ 538302 h 1524917"/>
              <a:gd name="connsiteX21" fmla="*/ 2211098 w 2837950"/>
              <a:gd name="connsiteY21" fmla="*/ 352209 h 1524917"/>
              <a:gd name="connsiteX22" fmla="*/ 1906902 w 2837950"/>
              <a:gd name="connsiteY22" fmla="*/ 203650 h 1524917"/>
              <a:gd name="connsiteX23" fmla="*/ 1627514 w 2837950"/>
              <a:gd name="connsiteY23" fmla="*/ 95496 h 1524917"/>
              <a:gd name="connsiteX24" fmla="*/ 1383318 w 2837950"/>
              <a:gd name="connsiteY24" fmla="*/ 34933 h 1524917"/>
              <a:gd name="connsiteX0" fmla="*/ 1232006 w 2837950"/>
              <a:gd name="connsiteY0" fmla="*/ 1890 h 1524917"/>
              <a:gd name="connsiteX1" fmla="*/ 1070143 w 2837950"/>
              <a:gd name="connsiteY1" fmla="*/ 510 h 1524917"/>
              <a:gd name="connsiteX2" fmla="*/ 846138 w 2837950"/>
              <a:gd name="connsiteY2" fmla="*/ 3496 h 1524917"/>
              <a:gd name="connsiteX3" fmla="*/ 604084 w 2837950"/>
              <a:gd name="connsiteY3" fmla="*/ 59794 h 1524917"/>
              <a:gd name="connsiteX4" fmla="*/ 342409 w 2837950"/>
              <a:gd name="connsiteY4" fmla="*/ 162834 h 1524917"/>
              <a:gd name="connsiteX5" fmla="*/ 208814 w 2837950"/>
              <a:gd name="connsiteY5" fmla="*/ 242513 h 1524917"/>
              <a:gd name="connsiteX6" fmla="*/ 95494 w 2837950"/>
              <a:gd name="connsiteY6" fmla="*/ 326356 h 1524917"/>
              <a:gd name="connsiteX7" fmla="*/ 2201 w 2837950"/>
              <a:gd name="connsiteY7" fmla="*/ 414739 h 1524917"/>
              <a:gd name="connsiteX8" fmla="*/ 186727 w 2837950"/>
              <a:gd name="connsiteY8" fmla="*/ 631386 h 1524917"/>
              <a:gd name="connsiteX9" fmla="*/ 355595 w 2837950"/>
              <a:gd name="connsiteY9" fmla="*/ 893450 h 1524917"/>
              <a:gd name="connsiteX10" fmla="*/ 499738 w 2837950"/>
              <a:gd name="connsiteY10" fmla="*/ 1180085 h 1524917"/>
              <a:gd name="connsiteX11" fmla="*/ 600202 w 2837950"/>
              <a:gd name="connsiteY11" fmla="*/ 1413822 h 1524917"/>
              <a:gd name="connsiteX12" fmla="*/ 642564 w 2837950"/>
              <a:gd name="connsiteY12" fmla="*/ 1524917 h 1524917"/>
              <a:gd name="connsiteX13" fmla="*/ 977090 w 2837950"/>
              <a:gd name="connsiteY13" fmla="*/ 1500381 h 1524917"/>
              <a:gd name="connsiteX14" fmla="*/ 1294637 w 2837950"/>
              <a:gd name="connsiteY14" fmla="*/ 1458549 h 1524917"/>
              <a:gd name="connsiteX15" fmla="*/ 1804953 w 2837950"/>
              <a:gd name="connsiteY15" fmla="*/ 1348915 h 1524917"/>
              <a:gd name="connsiteX16" fmla="*/ 2176152 w 2837950"/>
              <a:gd name="connsiteY16" fmla="*/ 1204676 h 1524917"/>
              <a:gd name="connsiteX17" fmla="*/ 2510759 w 2837950"/>
              <a:gd name="connsiteY17" fmla="*/ 1018607 h 1524917"/>
              <a:gd name="connsiteX18" fmla="*/ 2732211 w 2837950"/>
              <a:gd name="connsiteY18" fmla="*/ 864300 h 1524917"/>
              <a:gd name="connsiteX19" fmla="*/ 2837950 w 2837950"/>
              <a:gd name="connsiteY19" fmla="*/ 747358 h 1524917"/>
              <a:gd name="connsiteX20" fmla="*/ 2543480 w 2837950"/>
              <a:gd name="connsiteY20" fmla="*/ 538302 h 1524917"/>
              <a:gd name="connsiteX21" fmla="*/ 2211098 w 2837950"/>
              <a:gd name="connsiteY21" fmla="*/ 352209 h 1524917"/>
              <a:gd name="connsiteX22" fmla="*/ 1906902 w 2837950"/>
              <a:gd name="connsiteY22" fmla="*/ 203650 h 1524917"/>
              <a:gd name="connsiteX23" fmla="*/ 1627514 w 2837950"/>
              <a:gd name="connsiteY23" fmla="*/ 95496 h 1524917"/>
              <a:gd name="connsiteX24" fmla="*/ 1232006 w 2837950"/>
              <a:gd name="connsiteY24" fmla="*/ 1890 h 1524917"/>
              <a:gd name="connsiteX0" fmla="*/ 1232006 w 2837950"/>
              <a:gd name="connsiteY0" fmla="*/ 1890 h 1524917"/>
              <a:gd name="connsiteX1" fmla="*/ 1070143 w 2837950"/>
              <a:gd name="connsiteY1" fmla="*/ 510 h 1524917"/>
              <a:gd name="connsiteX2" fmla="*/ 846138 w 2837950"/>
              <a:gd name="connsiteY2" fmla="*/ 3496 h 1524917"/>
              <a:gd name="connsiteX3" fmla="*/ 604084 w 2837950"/>
              <a:gd name="connsiteY3" fmla="*/ 59794 h 1524917"/>
              <a:gd name="connsiteX4" fmla="*/ 342409 w 2837950"/>
              <a:gd name="connsiteY4" fmla="*/ 162834 h 1524917"/>
              <a:gd name="connsiteX5" fmla="*/ 208814 w 2837950"/>
              <a:gd name="connsiteY5" fmla="*/ 242513 h 1524917"/>
              <a:gd name="connsiteX6" fmla="*/ 95494 w 2837950"/>
              <a:gd name="connsiteY6" fmla="*/ 326356 h 1524917"/>
              <a:gd name="connsiteX7" fmla="*/ 2201 w 2837950"/>
              <a:gd name="connsiteY7" fmla="*/ 414739 h 1524917"/>
              <a:gd name="connsiteX8" fmla="*/ 186727 w 2837950"/>
              <a:gd name="connsiteY8" fmla="*/ 631386 h 1524917"/>
              <a:gd name="connsiteX9" fmla="*/ 355595 w 2837950"/>
              <a:gd name="connsiteY9" fmla="*/ 893450 h 1524917"/>
              <a:gd name="connsiteX10" fmla="*/ 499738 w 2837950"/>
              <a:gd name="connsiteY10" fmla="*/ 1180085 h 1524917"/>
              <a:gd name="connsiteX11" fmla="*/ 600202 w 2837950"/>
              <a:gd name="connsiteY11" fmla="*/ 1413822 h 1524917"/>
              <a:gd name="connsiteX12" fmla="*/ 642564 w 2837950"/>
              <a:gd name="connsiteY12" fmla="*/ 1524917 h 1524917"/>
              <a:gd name="connsiteX13" fmla="*/ 977090 w 2837950"/>
              <a:gd name="connsiteY13" fmla="*/ 1500381 h 1524917"/>
              <a:gd name="connsiteX14" fmla="*/ 1294637 w 2837950"/>
              <a:gd name="connsiteY14" fmla="*/ 1458549 h 1524917"/>
              <a:gd name="connsiteX15" fmla="*/ 1804953 w 2837950"/>
              <a:gd name="connsiteY15" fmla="*/ 1348915 h 1524917"/>
              <a:gd name="connsiteX16" fmla="*/ 2176152 w 2837950"/>
              <a:gd name="connsiteY16" fmla="*/ 1204676 h 1524917"/>
              <a:gd name="connsiteX17" fmla="*/ 2510759 w 2837950"/>
              <a:gd name="connsiteY17" fmla="*/ 1018607 h 1524917"/>
              <a:gd name="connsiteX18" fmla="*/ 2732211 w 2837950"/>
              <a:gd name="connsiteY18" fmla="*/ 864300 h 1524917"/>
              <a:gd name="connsiteX19" fmla="*/ 2837950 w 2837950"/>
              <a:gd name="connsiteY19" fmla="*/ 747358 h 1524917"/>
              <a:gd name="connsiteX20" fmla="*/ 2543480 w 2837950"/>
              <a:gd name="connsiteY20" fmla="*/ 538302 h 1524917"/>
              <a:gd name="connsiteX21" fmla="*/ 2211098 w 2837950"/>
              <a:gd name="connsiteY21" fmla="*/ 352209 h 1524917"/>
              <a:gd name="connsiteX22" fmla="*/ 1906902 w 2837950"/>
              <a:gd name="connsiteY22" fmla="*/ 203650 h 1524917"/>
              <a:gd name="connsiteX23" fmla="*/ 1529607 w 2837950"/>
              <a:gd name="connsiteY23" fmla="*/ 66763 h 1524917"/>
              <a:gd name="connsiteX24" fmla="*/ 1232006 w 2837950"/>
              <a:gd name="connsiteY24" fmla="*/ 1890 h 1524917"/>
              <a:gd name="connsiteX0" fmla="*/ 1232006 w 2837950"/>
              <a:gd name="connsiteY0" fmla="*/ 1890 h 1524917"/>
              <a:gd name="connsiteX1" fmla="*/ 1070143 w 2837950"/>
              <a:gd name="connsiteY1" fmla="*/ 510 h 1524917"/>
              <a:gd name="connsiteX2" fmla="*/ 846138 w 2837950"/>
              <a:gd name="connsiteY2" fmla="*/ 3496 h 1524917"/>
              <a:gd name="connsiteX3" fmla="*/ 604084 w 2837950"/>
              <a:gd name="connsiteY3" fmla="*/ 59794 h 1524917"/>
              <a:gd name="connsiteX4" fmla="*/ 413614 w 2837950"/>
              <a:gd name="connsiteY4" fmla="*/ 115425 h 1524917"/>
              <a:gd name="connsiteX5" fmla="*/ 208814 w 2837950"/>
              <a:gd name="connsiteY5" fmla="*/ 242513 h 1524917"/>
              <a:gd name="connsiteX6" fmla="*/ 95494 w 2837950"/>
              <a:gd name="connsiteY6" fmla="*/ 326356 h 1524917"/>
              <a:gd name="connsiteX7" fmla="*/ 2201 w 2837950"/>
              <a:gd name="connsiteY7" fmla="*/ 414739 h 1524917"/>
              <a:gd name="connsiteX8" fmla="*/ 186727 w 2837950"/>
              <a:gd name="connsiteY8" fmla="*/ 631386 h 1524917"/>
              <a:gd name="connsiteX9" fmla="*/ 355595 w 2837950"/>
              <a:gd name="connsiteY9" fmla="*/ 893450 h 1524917"/>
              <a:gd name="connsiteX10" fmla="*/ 499738 w 2837950"/>
              <a:gd name="connsiteY10" fmla="*/ 1180085 h 1524917"/>
              <a:gd name="connsiteX11" fmla="*/ 600202 w 2837950"/>
              <a:gd name="connsiteY11" fmla="*/ 1413822 h 1524917"/>
              <a:gd name="connsiteX12" fmla="*/ 642564 w 2837950"/>
              <a:gd name="connsiteY12" fmla="*/ 1524917 h 1524917"/>
              <a:gd name="connsiteX13" fmla="*/ 977090 w 2837950"/>
              <a:gd name="connsiteY13" fmla="*/ 1500381 h 1524917"/>
              <a:gd name="connsiteX14" fmla="*/ 1294637 w 2837950"/>
              <a:gd name="connsiteY14" fmla="*/ 1458549 h 1524917"/>
              <a:gd name="connsiteX15" fmla="*/ 1804953 w 2837950"/>
              <a:gd name="connsiteY15" fmla="*/ 1348915 h 1524917"/>
              <a:gd name="connsiteX16" fmla="*/ 2176152 w 2837950"/>
              <a:gd name="connsiteY16" fmla="*/ 1204676 h 1524917"/>
              <a:gd name="connsiteX17" fmla="*/ 2510759 w 2837950"/>
              <a:gd name="connsiteY17" fmla="*/ 1018607 h 1524917"/>
              <a:gd name="connsiteX18" fmla="*/ 2732211 w 2837950"/>
              <a:gd name="connsiteY18" fmla="*/ 864300 h 1524917"/>
              <a:gd name="connsiteX19" fmla="*/ 2837950 w 2837950"/>
              <a:gd name="connsiteY19" fmla="*/ 747358 h 1524917"/>
              <a:gd name="connsiteX20" fmla="*/ 2543480 w 2837950"/>
              <a:gd name="connsiteY20" fmla="*/ 538302 h 1524917"/>
              <a:gd name="connsiteX21" fmla="*/ 2211098 w 2837950"/>
              <a:gd name="connsiteY21" fmla="*/ 352209 h 1524917"/>
              <a:gd name="connsiteX22" fmla="*/ 1906902 w 2837950"/>
              <a:gd name="connsiteY22" fmla="*/ 203650 h 1524917"/>
              <a:gd name="connsiteX23" fmla="*/ 1529607 w 2837950"/>
              <a:gd name="connsiteY23" fmla="*/ 66763 h 1524917"/>
              <a:gd name="connsiteX24" fmla="*/ 1232006 w 2837950"/>
              <a:gd name="connsiteY24" fmla="*/ 1890 h 1524917"/>
              <a:gd name="connsiteX0" fmla="*/ 1232006 w 2837950"/>
              <a:gd name="connsiteY0" fmla="*/ 1890 h 1524917"/>
              <a:gd name="connsiteX1" fmla="*/ 1070143 w 2837950"/>
              <a:gd name="connsiteY1" fmla="*/ 510 h 1524917"/>
              <a:gd name="connsiteX2" fmla="*/ 846138 w 2837950"/>
              <a:gd name="connsiteY2" fmla="*/ 3496 h 1524917"/>
              <a:gd name="connsiteX3" fmla="*/ 604084 w 2837950"/>
              <a:gd name="connsiteY3" fmla="*/ 59794 h 1524917"/>
              <a:gd name="connsiteX4" fmla="*/ 413614 w 2837950"/>
              <a:gd name="connsiteY4" fmla="*/ 115425 h 1524917"/>
              <a:gd name="connsiteX5" fmla="*/ 208814 w 2837950"/>
              <a:gd name="connsiteY5" fmla="*/ 233893 h 1524917"/>
              <a:gd name="connsiteX6" fmla="*/ 95494 w 2837950"/>
              <a:gd name="connsiteY6" fmla="*/ 326356 h 1524917"/>
              <a:gd name="connsiteX7" fmla="*/ 2201 w 2837950"/>
              <a:gd name="connsiteY7" fmla="*/ 414739 h 1524917"/>
              <a:gd name="connsiteX8" fmla="*/ 186727 w 2837950"/>
              <a:gd name="connsiteY8" fmla="*/ 631386 h 1524917"/>
              <a:gd name="connsiteX9" fmla="*/ 355595 w 2837950"/>
              <a:gd name="connsiteY9" fmla="*/ 893450 h 1524917"/>
              <a:gd name="connsiteX10" fmla="*/ 499738 w 2837950"/>
              <a:gd name="connsiteY10" fmla="*/ 1180085 h 1524917"/>
              <a:gd name="connsiteX11" fmla="*/ 600202 w 2837950"/>
              <a:gd name="connsiteY11" fmla="*/ 1413822 h 1524917"/>
              <a:gd name="connsiteX12" fmla="*/ 642564 w 2837950"/>
              <a:gd name="connsiteY12" fmla="*/ 1524917 h 1524917"/>
              <a:gd name="connsiteX13" fmla="*/ 977090 w 2837950"/>
              <a:gd name="connsiteY13" fmla="*/ 1500381 h 1524917"/>
              <a:gd name="connsiteX14" fmla="*/ 1294637 w 2837950"/>
              <a:gd name="connsiteY14" fmla="*/ 1458549 h 1524917"/>
              <a:gd name="connsiteX15" fmla="*/ 1804953 w 2837950"/>
              <a:gd name="connsiteY15" fmla="*/ 1348915 h 1524917"/>
              <a:gd name="connsiteX16" fmla="*/ 2176152 w 2837950"/>
              <a:gd name="connsiteY16" fmla="*/ 1204676 h 1524917"/>
              <a:gd name="connsiteX17" fmla="*/ 2510759 w 2837950"/>
              <a:gd name="connsiteY17" fmla="*/ 1018607 h 1524917"/>
              <a:gd name="connsiteX18" fmla="*/ 2732211 w 2837950"/>
              <a:gd name="connsiteY18" fmla="*/ 864300 h 1524917"/>
              <a:gd name="connsiteX19" fmla="*/ 2837950 w 2837950"/>
              <a:gd name="connsiteY19" fmla="*/ 747358 h 1524917"/>
              <a:gd name="connsiteX20" fmla="*/ 2543480 w 2837950"/>
              <a:gd name="connsiteY20" fmla="*/ 538302 h 1524917"/>
              <a:gd name="connsiteX21" fmla="*/ 2211098 w 2837950"/>
              <a:gd name="connsiteY21" fmla="*/ 352209 h 1524917"/>
              <a:gd name="connsiteX22" fmla="*/ 1906902 w 2837950"/>
              <a:gd name="connsiteY22" fmla="*/ 203650 h 1524917"/>
              <a:gd name="connsiteX23" fmla="*/ 1529607 w 2837950"/>
              <a:gd name="connsiteY23" fmla="*/ 66763 h 1524917"/>
              <a:gd name="connsiteX24" fmla="*/ 1232006 w 2837950"/>
              <a:gd name="connsiteY24" fmla="*/ 1890 h 1524917"/>
              <a:gd name="connsiteX0" fmla="*/ 1231952 w 2837896"/>
              <a:gd name="connsiteY0" fmla="*/ 1890 h 1524917"/>
              <a:gd name="connsiteX1" fmla="*/ 1070089 w 2837896"/>
              <a:gd name="connsiteY1" fmla="*/ 510 h 1524917"/>
              <a:gd name="connsiteX2" fmla="*/ 846084 w 2837896"/>
              <a:gd name="connsiteY2" fmla="*/ 3496 h 1524917"/>
              <a:gd name="connsiteX3" fmla="*/ 604030 w 2837896"/>
              <a:gd name="connsiteY3" fmla="*/ 59794 h 1524917"/>
              <a:gd name="connsiteX4" fmla="*/ 413560 w 2837896"/>
              <a:gd name="connsiteY4" fmla="*/ 115425 h 1524917"/>
              <a:gd name="connsiteX5" fmla="*/ 208760 w 2837896"/>
              <a:gd name="connsiteY5" fmla="*/ 233893 h 1524917"/>
              <a:gd name="connsiteX6" fmla="*/ 97665 w 2837896"/>
              <a:gd name="connsiteY6" fmla="*/ 317736 h 1524917"/>
              <a:gd name="connsiteX7" fmla="*/ 2147 w 2837896"/>
              <a:gd name="connsiteY7" fmla="*/ 414739 h 1524917"/>
              <a:gd name="connsiteX8" fmla="*/ 186673 w 2837896"/>
              <a:gd name="connsiteY8" fmla="*/ 631386 h 1524917"/>
              <a:gd name="connsiteX9" fmla="*/ 355541 w 2837896"/>
              <a:gd name="connsiteY9" fmla="*/ 893450 h 1524917"/>
              <a:gd name="connsiteX10" fmla="*/ 499684 w 2837896"/>
              <a:gd name="connsiteY10" fmla="*/ 1180085 h 1524917"/>
              <a:gd name="connsiteX11" fmla="*/ 600148 w 2837896"/>
              <a:gd name="connsiteY11" fmla="*/ 1413822 h 1524917"/>
              <a:gd name="connsiteX12" fmla="*/ 642510 w 2837896"/>
              <a:gd name="connsiteY12" fmla="*/ 1524917 h 1524917"/>
              <a:gd name="connsiteX13" fmla="*/ 977036 w 2837896"/>
              <a:gd name="connsiteY13" fmla="*/ 1500381 h 1524917"/>
              <a:gd name="connsiteX14" fmla="*/ 1294583 w 2837896"/>
              <a:gd name="connsiteY14" fmla="*/ 1458549 h 1524917"/>
              <a:gd name="connsiteX15" fmla="*/ 1804899 w 2837896"/>
              <a:gd name="connsiteY15" fmla="*/ 1348915 h 1524917"/>
              <a:gd name="connsiteX16" fmla="*/ 2176098 w 2837896"/>
              <a:gd name="connsiteY16" fmla="*/ 1204676 h 1524917"/>
              <a:gd name="connsiteX17" fmla="*/ 2510705 w 2837896"/>
              <a:gd name="connsiteY17" fmla="*/ 1018607 h 1524917"/>
              <a:gd name="connsiteX18" fmla="*/ 2732157 w 2837896"/>
              <a:gd name="connsiteY18" fmla="*/ 864300 h 1524917"/>
              <a:gd name="connsiteX19" fmla="*/ 2837896 w 2837896"/>
              <a:gd name="connsiteY19" fmla="*/ 747358 h 1524917"/>
              <a:gd name="connsiteX20" fmla="*/ 2543426 w 2837896"/>
              <a:gd name="connsiteY20" fmla="*/ 538302 h 1524917"/>
              <a:gd name="connsiteX21" fmla="*/ 2211044 w 2837896"/>
              <a:gd name="connsiteY21" fmla="*/ 352209 h 1524917"/>
              <a:gd name="connsiteX22" fmla="*/ 1906848 w 2837896"/>
              <a:gd name="connsiteY22" fmla="*/ 203650 h 1524917"/>
              <a:gd name="connsiteX23" fmla="*/ 1529553 w 2837896"/>
              <a:gd name="connsiteY23" fmla="*/ 66763 h 1524917"/>
              <a:gd name="connsiteX24" fmla="*/ 1231952 w 2837896"/>
              <a:gd name="connsiteY24" fmla="*/ 1890 h 152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7896" h="1524917">
                <a:moveTo>
                  <a:pt x="1231952" y="1890"/>
                </a:moveTo>
                <a:lnTo>
                  <a:pt x="1070089" y="510"/>
                </a:lnTo>
                <a:cubicBezTo>
                  <a:pt x="1009857" y="8679"/>
                  <a:pt x="923761" y="-6385"/>
                  <a:pt x="846084" y="3496"/>
                </a:cubicBezTo>
                <a:cubicBezTo>
                  <a:pt x="768408" y="13377"/>
                  <a:pt x="676117" y="41139"/>
                  <a:pt x="604030" y="59794"/>
                </a:cubicBezTo>
                <a:cubicBezTo>
                  <a:pt x="531943" y="78449"/>
                  <a:pt x="479438" y="86409"/>
                  <a:pt x="413560" y="115425"/>
                </a:cubicBezTo>
                <a:cubicBezTo>
                  <a:pt x="347682" y="144441"/>
                  <a:pt x="261409" y="200175"/>
                  <a:pt x="208760" y="233893"/>
                </a:cubicBezTo>
                <a:cubicBezTo>
                  <a:pt x="156111" y="267612"/>
                  <a:pt x="132100" y="287595"/>
                  <a:pt x="97665" y="317736"/>
                </a:cubicBezTo>
                <a:cubicBezTo>
                  <a:pt x="63230" y="347877"/>
                  <a:pt x="-13800" y="376591"/>
                  <a:pt x="2147" y="414739"/>
                </a:cubicBezTo>
                <a:lnTo>
                  <a:pt x="186673" y="631386"/>
                </a:lnTo>
                <a:lnTo>
                  <a:pt x="355541" y="893450"/>
                </a:lnTo>
                <a:lnTo>
                  <a:pt x="499684" y="1180085"/>
                </a:lnTo>
                <a:lnTo>
                  <a:pt x="600148" y="1413822"/>
                </a:lnTo>
                <a:lnTo>
                  <a:pt x="642510" y="1524917"/>
                </a:lnTo>
                <a:cubicBezTo>
                  <a:pt x="754019" y="1516738"/>
                  <a:pt x="863302" y="1512870"/>
                  <a:pt x="977036" y="1500381"/>
                </a:cubicBezTo>
                <a:lnTo>
                  <a:pt x="1294583" y="1458549"/>
                </a:lnTo>
                <a:lnTo>
                  <a:pt x="1804899" y="1348915"/>
                </a:lnTo>
                <a:cubicBezTo>
                  <a:pt x="1951818" y="1306603"/>
                  <a:pt x="2058464" y="1259727"/>
                  <a:pt x="2176098" y="1204676"/>
                </a:cubicBezTo>
                <a:cubicBezTo>
                  <a:pt x="2293732" y="1149625"/>
                  <a:pt x="2418029" y="1075336"/>
                  <a:pt x="2510705" y="1018607"/>
                </a:cubicBezTo>
                <a:cubicBezTo>
                  <a:pt x="2603381" y="961878"/>
                  <a:pt x="2696911" y="903281"/>
                  <a:pt x="2732157" y="864300"/>
                </a:cubicBezTo>
                <a:lnTo>
                  <a:pt x="2837896" y="747358"/>
                </a:lnTo>
                <a:cubicBezTo>
                  <a:pt x="2805328" y="692067"/>
                  <a:pt x="2647901" y="604160"/>
                  <a:pt x="2543426" y="538302"/>
                </a:cubicBezTo>
                <a:cubicBezTo>
                  <a:pt x="2438951" y="472444"/>
                  <a:pt x="2317140" y="407984"/>
                  <a:pt x="2211044" y="352209"/>
                </a:cubicBezTo>
                <a:cubicBezTo>
                  <a:pt x="2096418" y="297392"/>
                  <a:pt x="2020430" y="251224"/>
                  <a:pt x="1906848" y="203650"/>
                </a:cubicBezTo>
                <a:cubicBezTo>
                  <a:pt x="1793266" y="156076"/>
                  <a:pt x="1642036" y="100390"/>
                  <a:pt x="1529553" y="66763"/>
                </a:cubicBezTo>
                <a:cubicBezTo>
                  <a:pt x="1417070" y="33136"/>
                  <a:pt x="1292211" y="9580"/>
                  <a:pt x="1231952" y="1890"/>
                </a:cubicBezTo>
                <a:close/>
              </a:path>
            </a:pathLst>
          </a:custGeom>
          <a:solidFill>
            <a:srgbClr val="33CC33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1A5F83-C331-834D-ABBA-A6EE8A8C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93A55-C093-4CFF-A53D-9AD5B647685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99" grpId="0" animBg="1"/>
      <p:bldP spid="100" grpId="0" animBg="1"/>
      <p:bldP spid="101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15" grpId="0" animBg="1"/>
      <p:bldP spid="116" grpId="0" animBg="1"/>
      <p:bldP spid="117" grpId="0" animBg="1"/>
      <p:bldP spid="121" grpId="0" animBg="1"/>
      <p:bldP spid="122" grpId="0" animBg="1"/>
      <p:bldP spid="12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7B47-9B68-9D4E-962C-FC7B59ED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Comparing FEI to FEG Fan Selections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B66E0F-08F5-0E4A-807D-9F079B8E0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Un-ducted fans rated with static pressure </a:t>
            </a:r>
          </a:p>
          <a:p>
            <a:r>
              <a:rPr lang="en-US" dirty="0"/>
              <a:t>Shaft power (</a:t>
            </a:r>
            <a:r>
              <a:rPr lang="en-US" dirty="0" err="1"/>
              <a:t>H</a:t>
            </a:r>
            <a:r>
              <a:rPr lang="en-US" baseline="-25000" dirty="0" err="1"/>
              <a:t>ref</a:t>
            </a:r>
            <a:r>
              <a:rPr lang="en-US" dirty="0"/>
              <a:t> Table) from manufacturer software for sizing and selecting fans</a:t>
            </a:r>
          </a:p>
          <a:p>
            <a:r>
              <a:rPr lang="en-US" dirty="0"/>
              <a:t>Random-selected duty points (airflow and pressure)</a:t>
            </a:r>
          </a:p>
          <a:p>
            <a:r>
              <a:rPr lang="en-US" dirty="0"/>
              <a:t>Powered roof ventilators, three examples</a:t>
            </a:r>
          </a:p>
          <a:p>
            <a:r>
              <a:rPr lang="en-US" dirty="0"/>
              <a:t>Wall-mounted panel fans, three examples</a:t>
            </a:r>
          </a:p>
          <a:p>
            <a:r>
              <a:rPr lang="en-US" dirty="0"/>
              <a:t>All comparisons:</a:t>
            </a:r>
          </a:p>
          <a:p>
            <a:pPr lvl="1"/>
            <a:r>
              <a:rPr lang="en-US" dirty="0"/>
              <a:t>FEI = 1.0</a:t>
            </a:r>
          </a:p>
          <a:p>
            <a:pPr lvl="1"/>
            <a:r>
              <a:rPr lang="en-US" dirty="0"/>
              <a:t>FEG67</a:t>
            </a:r>
            <a:r>
              <a:rPr lang="en-US" u="sng" dirty="0"/>
              <a:t>+</a:t>
            </a:r>
            <a:r>
              <a:rPr lang="en-US" dirty="0"/>
              <a:t> 15 percentage points from peak total </a:t>
            </a:r>
            <a:r>
              <a:rPr lang="en-US" dirty="0" err="1"/>
              <a:t>effic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FEG67 no sizing/selection window</a:t>
            </a:r>
            <a:endParaRPr lang="en-US" u="sng" dirty="0"/>
          </a:p>
          <a:p>
            <a:r>
              <a:rPr lang="en-US" dirty="0"/>
              <a:t>Apologies for “Inch-Pound” units due to available time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78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6EEAA2-E53C-1642-BDF0-C0EEF99BE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4" y="1086244"/>
            <a:ext cx="6567054" cy="55270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46E203-0AF2-2345-88DA-1BDAE4A2B4D6}"/>
              </a:ext>
            </a:extLst>
          </p:cNvPr>
          <p:cNvSpPr txBox="1"/>
          <p:nvPr/>
        </p:nvSpPr>
        <p:spPr>
          <a:xfrm>
            <a:off x="228599" y="2873829"/>
            <a:ext cx="26773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PRV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 =1.00 in.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Airflow = 7000 cfm</a:t>
            </a:r>
          </a:p>
          <a:p>
            <a:br>
              <a:rPr lang="en-US" dirty="0"/>
            </a:br>
            <a:r>
              <a:rPr lang="en-US" dirty="0"/>
              <a:t>PRV 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 =4.17 in. WG</a:t>
            </a:r>
          </a:p>
          <a:p>
            <a:pPr lvl="1"/>
            <a:r>
              <a:rPr lang="en-US" dirty="0"/>
              <a:t>Airflow = 7000 cfm</a:t>
            </a:r>
          </a:p>
          <a:p>
            <a:endParaRPr lang="en-US" dirty="0"/>
          </a:p>
          <a:p>
            <a:r>
              <a:rPr lang="en-US" dirty="0"/>
              <a:t>PRV 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 =1.93 in.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Airflow = 5000 cfm</a:t>
            </a:r>
          </a:p>
        </p:txBody>
      </p:sp>
    </p:spTree>
    <p:extLst>
      <p:ext uri="{BB962C8B-B14F-4D97-AF65-F5344CB8AC3E}">
        <p14:creationId xmlns:p14="http://schemas.microsoft.com/office/powerpoint/2010/main" val="619411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71CFC6-5539-4F42-8B54-DF2B14DC4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/>
          <a:stretch/>
        </p:blipFill>
        <p:spPr>
          <a:xfrm>
            <a:off x="-360159" y="2020470"/>
            <a:ext cx="9504159" cy="3974313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ECE9249-35D1-E648-B891-B64A54AD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4" y="1087047"/>
            <a:ext cx="8060287" cy="933423"/>
          </a:xfrm>
        </p:spPr>
        <p:txBody>
          <a:bodyPr/>
          <a:lstStyle/>
          <a:p>
            <a:r>
              <a:rPr lang="en-US" dirty="0"/>
              <a:t>PRV #1</a:t>
            </a:r>
          </a:p>
        </p:txBody>
      </p:sp>
    </p:spTree>
    <p:extLst>
      <p:ext uri="{BB962C8B-B14F-4D97-AF65-F5344CB8AC3E}">
        <p14:creationId xmlns:p14="http://schemas.microsoft.com/office/powerpoint/2010/main" val="282877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4905-BA1C-FA4A-8E38-14BEF7F8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PRV #2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B44859-0A53-2B4B-91AC-8E0DE841A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0470"/>
            <a:ext cx="9144001" cy="4123501"/>
          </a:xfrm>
        </p:spPr>
      </p:pic>
    </p:spTree>
    <p:extLst>
      <p:ext uri="{BB962C8B-B14F-4D97-AF65-F5344CB8AC3E}">
        <p14:creationId xmlns:p14="http://schemas.microsoft.com/office/powerpoint/2010/main" val="1903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FC9D-4CA2-024B-8D98-70986250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Fan Energy Index (FEI)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DE082-2A1C-E84B-A888-2EE992994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Fan Energy Index is a revolutionary new fan-efficiency metric</a:t>
            </a:r>
          </a:p>
          <a:p>
            <a:r>
              <a:rPr lang="en-US" dirty="0"/>
              <a:t>Like FMEG in that it is wire-to-air = fan, motor, and drive</a:t>
            </a:r>
          </a:p>
          <a:p>
            <a:r>
              <a:rPr lang="en-US" dirty="0"/>
              <a:t>Unlike FMEG, it is an operating-point metric</a:t>
            </a:r>
          </a:p>
          <a:p>
            <a:pPr lvl="1"/>
            <a:r>
              <a:rPr lang="en-US" dirty="0"/>
              <a:t>NOT based on peak efficiency</a:t>
            </a:r>
          </a:p>
        </p:txBody>
      </p:sp>
    </p:spTree>
    <p:extLst>
      <p:ext uri="{BB962C8B-B14F-4D97-AF65-F5344CB8AC3E}">
        <p14:creationId xmlns:p14="http://schemas.microsoft.com/office/powerpoint/2010/main" val="340742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4905-BA1C-FA4A-8E38-14BEF7F8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PRV #3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F78F47-D09E-F342-BFE0-23143DE7C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603" y="2020470"/>
            <a:ext cx="9542104" cy="4299494"/>
          </a:xfrm>
        </p:spPr>
      </p:pic>
    </p:spTree>
    <p:extLst>
      <p:ext uri="{BB962C8B-B14F-4D97-AF65-F5344CB8AC3E}">
        <p14:creationId xmlns:p14="http://schemas.microsoft.com/office/powerpoint/2010/main" val="2530442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4905-BA1C-FA4A-8E38-14BEF7F8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Wall-Mounted Fan Comparison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30E287-5DBC-D848-A4F5-EB2D4E43B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"/>
          <a:stretch/>
        </p:blipFill>
        <p:spPr>
          <a:xfrm>
            <a:off x="1428751" y="1809506"/>
            <a:ext cx="6343650" cy="488289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F6ED9A-7187-C842-BBDF-C140AE72653E}"/>
              </a:ext>
            </a:extLst>
          </p:cNvPr>
          <p:cNvSpPr txBox="1"/>
          <p:nvPr/>
        </p:nvSpPr>
        <p:spPr>
          <a:xfrm>
            <a:off x="455064" y="3053443"/>
            <a:ext cx="26773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Wall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 =1.00 in.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Airflow = 7000 cfm</a:t>
            </a:r>
          </a:p>
          <a:p>
            <a:br>
              <a:rPr lang="en-US" dirty="0"/>
            </a:br>
            <a:r>
              <a:rPr lang="en-US" dirty="0"/>
              <a:t>Wall 2: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 =4.17 in. WG</a:t>
            </a:r>
          </a:p>
          <a:p>
            <a:pPr lvl="1"/>
            <a:r>
              <a:rPr lang="en-US" dirty="0"/>
              <a:t>Airflow = 7000 cfm</a:t>
            </a:r>
          </a:p>
          <a:p>
            <a:endParaRPr lang="en-US" dirty="0"/>
          </a:p>
          <a:p>
            <a:r>
              <a:rPr lang="en-US" dirty="0"/>
              <a:t>Wall 3: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 =1.93 in.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Airflow = 5000 cfm</a:t>
            </a:r>
          </a:p>
        </p:txBody>
      </p:sp>
    </p:spTree>
    <p:extLst>
      <p:ext uri="{BB962C8B-B14F-4D97-AF65-F5344CB8AC3E}">
        <p14:creationId xmlns:p14="http://schemas.microsoft.com/office/powerpoint/2010/main" val="2336568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4905-BA1C-FA4A-8E38-14BEF7F8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Fan #1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A16D64-6353-8044-8FFF-009B2B00E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2405895"/>
            <a:ext cx="8059737" cy="3509885"/>
          </a:xfrm>
        </p:spPr>
      </p:pic>
    </p:spTree>
    <p:extLst>
      <p:ext uri="{BB962C8B-B14F-4D97-AF65-F5344CB8AC3E}">
        <p14:creationId xmlns:p14="http://schemas.microsoft.com/office/powerpoint/2010/main" val="2784133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4905-BA1C-FA4A-8E38-14BEF7F8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Fan #2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387323-4B61-7441-81EB-5A791341E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2572771"/>
            <a:ext cx="8059737" cy="3176133"/>
          </a:xfrm>
        </p:spPr>
      </p:pic>
    </p:spTree>
    <p:extLst>
      <p:ext uri="{BB962C8B-B14F-4D97-AF65-F5344CB8AC3E}">
        <p14:creationId xmlns:p14="http://schemas.microsoft.com/office/powerpoint/2010/main" val="26176614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4905-BA1C-FA4A-8E38-14BEF7F8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Fan #2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3885AF9-D6D5-0D4E-98C4-BC343B5A0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3" y="2343150"/>
            <a:ext cx="8827877" cy="3790950"/>
          </a:xfrm>
        </p:spPr>
      </p:pic>
    </p:spTree>
    <p:extLst>
      <p:ext uri="{BB962C8B-B14F-4D97-AF65-F5344CB8AC3E}">
        <p14:creationId xmlns:p14="http://schemas.microsoft.com/office/powerpoint/2010/main" val="1082400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4905-BA1C-FA4A-8E38-14BEF7F8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Fan Types Using FEI Only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28C926-32F7-8B44-AE83-A2DFADE3D4EA}"/>
              </a:ext>
            </a:extLst>
          </p:cNvPr>
          <p:cNvGrpSpPr/>
          <p:nvPr/>
        </p:nvGrpSpPr>
        <p:grpSpPr>
          <a:xfrm>
            <a:off x="-285289" y="2020470"/>
            <a:ext cx="9191352" cy="7443564"/>
            <a:chOff x="-285289" y="2020470"/>
            <a:chExt cx="9191352" cy="7443564"/>
          </a:xfrm>
        </p:grpSpPr>
        <p:pic>
          <p:nvPicPr>
            <p:cNvPr id="4" name="Content Placeholder 5">
              <a:extLst>
                <a:ext uri="{FF2B5EF4-FFF2-40B4-BE49-F238E27FC236}">
                  <a16:creationId xmlns:a16="http://schemas.microsoft.com/office/drawing/2014/main" id="{2E7D62D3-6148-CF45-B43A-07A85290C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36465" b="14028"/>
            <a:stretch/>
          </p:blipFill>
          <p:spPr>
            <a:xfrm>
              <a:off x="2372999" y="2677887"/>
              <a:ext cx="5739510" cy="3382212"/>
            </a:xfrm>
            <a:prstGeom prst="rect">
              <a:avLst/>
            </a:prstGeom>
          </p:spPr>
        </p:pic>
        <p:pic>
          <p:nvPicPr>
            <p:cNvPr id="5" name="Content Placeholder 6">
              <a:extLst>
                <a:ext uri="{FF2B5EF4-FFF2-40B4-BE49-F238E27FC236}">
                  <a16:creationId xmlns:a16="http://schemas.microsoft.com/office/drawing/2014/main" id="{2DD7CD76-A3EB-164E-876B-BD061BF1DA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61" t="9481" r="41149"/>
            <a:stretch/>
          </p:blipFill>
          <p:spPr>
            <a:xfrm>
              <a:off x="-285289" y="2020470"/>
              <a:ext cx="5577840" cy="397431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24F5B4-744C-C347-A12A-31D52DBB6052}"/>
                </a:ext>
              </a:extLst>
            </p:cNvPr>
            <p:cNvSpPr/>
            <p:nvPr/>
          </p:nvSpPr>
          <p:spPr>
            <a:xfrm>
              <a:off x="7224220" y="2244300"/>
              <a:ext cx="1681843" cy="3750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DD3150-7760-464C-865A-C65F84CD065A}"/>
                </a:ext>
              </a:extLst>
            </p:cNvPr>
            <p:cNvSpPr/>
            <p:nvPr/>
          </p:nvSpPr>
          <p:spPr>
            <a:xfrm>
              <a:off x="869600" y="5713551"/>
              <a:ext cx="7211871" cy="3750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8ADB38-6CDF-1C41-8DE7-30D3D6D92BEF}"/>
                </a:ext>
              </a:extLst>
            </p:cNvPr>
            <p:cNvSpPr/>
            <p:nvPr/>
          </p:nvSpPr>
          <p:spPr>
            <a:xfrm>
              <a:off x="628649" y="2020470"/>
              <a:ext cx="7211871" cy="11991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8C53CF-48C1-C24C-A7D0-B4ADB602539B}"/>
                </a:ext>
              </a:extLst>
            </p:cNvPr>
            <p:cNvSpPr txBox="1"/>
            <p:nvPr/>
          </p:nvSpPr>
          <p:spPr>
            <a:xfrm>
              <a:off x="3593485" y="2485305"/>
              <a:ext cx="1534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PRV#1</a:t>
              </a:r>
            </a:p>
            <a:p>
              <a:pPr algn="ctr"/>
              <a:r>
                <a:rPr lang="en-US" b="1" dirty="0"/>
                <a:t># Selections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004159-1D37-F040-BC83-8DB491B135CE}"/>
                </a:ext>
              </a:extLst>
            </p:cNvPr>
            <p:cNvSpPr txBox="1"/>
            <p:nvPr/>
          </p:nvSpPr>
          <p:spPr>
            <a:xfrm>
              <a:off x="5391480" y="2449679"/>
              <a:ext cx="1534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Wall #1</a:t>
              </a:r>
            </a:p>
            <a:p>
              <a:pPr algn="ctr"/>
              <a:r>
                <a:rPr lang="en-US" b="1" dirty="0"/>
                <a:t># Selections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053D603-E4DE-A540-AB63-079B3471A753}"/>
              </a:ext>
            </a:extLst>
          </p:cNvPr>
          <p:cNvSpPr/>
          <p:nvPr/>
        </p:nvSpPr>
        <p:spPr>
          <a:xfrm>
            <a:off x="770016" y="22333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PRV 1 and Wall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Ps =1.00 in.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Airflow = 7000 cfm</a:t>
            </a:r>
          </a:p>
        </p:txBody>
      </p:sp>
    </p:spTree>
    <p:extLst>
      <p:ext uri="{BB962C8B-B14F-4D97-AF65-F5344CB8AC3E}">
        <p14:creationId xmlns:p14="http://schemas.microsoft.com/office/powerpoint/2010/main" val="3094653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9C26-1B7C-D243-A024-D5109A7F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FEI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59612-237B-744A-9ED2-60C8F9DDA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FEI defined in AMCA 208-17</a:t>
            </a:r>
          </a:p>
          <a:p>
            <a:r>
              <a:rPr lang="en-US" dirty="0"/>
              <a:t>AMCA 208 being added to ISO 12759</a:t>
            </a:r>
          </a:p>
          <a:p>
            <a:r>
              <a:rPr lang="en-US" dirty="0"/>
              <a:t>FEI will replace FEG in ASHRAE 90.1-2019</a:t>
            </a:r>
          </a:p>
          <a:p>
            <a:r>
              <a:rPr lang="en-US" dirty="0"/>
              <a:t>FEI will gradually replace FEG in USA state energy codes</a:t>
            </a:r>
          </a:p>
          <a:p>
            <a:r>
              <a:rPr lang="en-US" dirty="0"/>
              <a:t>FEI proposed for California appliance </a:t>
            </a:r>
            <a:r>
              <a:rPr lang="en-US" i="1" dirty="0"/>
              <a:t>regulation</a:t>
            </a:r>
            <a:endParaRPr lang="en-US" dirty="0"/>
          </a:p>
          <a:p>
            <a:pPr lvl="1"/>
            <a:r>
              <a:rPr lang="en-US" dirty="0"/>
              <a:t>Will likely be adopted for California Energy Code (similar to 90.1)</a:t>
            </a:r>
          </a:p>
        </p:txBody>
      </p:sp>
    </p:spTree>
    <p:extLst>
      <p:ext uri="{BB962C8B-B14F-4D97-AF65-F5344CB8AC3E}">
        <p14:creationId xmlns:p14="http://schemas.microsoft.com/office/powerpoint/2010/main" val="3890421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9C26-1B7C-D243-A024-D5109A7F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FEI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59612-237B-744A-9ED2-60C8F9DDA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65" y="2144993"/>
            <a:ext cx="8060286" cy="4031969"/>
          </a:xfrm>
        </p:spPr>
        <p:txBody>
          <a:bodyPr>
            <a:normAutofit/>
          </a:bodyPr>
          <a:lstStyle/>
          <a:p>
            <a:r>
              <a:rPr lang="en-US" dirty="0"/>
              <a:t>FEI added to U.S. DOE Energy+ modeling software</a:t>
            </a:r>
          </a:p>
          <a:p>
            <a:r>
              <a:rPr lang="en-US" dirty="0"/>
              <a:t>FEI added to U.S. DOE Fan System Assessment Tool</a:t>
            </a:r>
          </a:p>
          <a:p>
            <a:r>
              <a:rPr lang="en-US" dirty="0"/>
              <a:t>FEI certification added to AMCA; no fans certified yet</a:t>
            </a:r>
          </a:p>
          <a:p>
            <a:r>
              <a:rPr lang="en-US" dirty="0"/>
              <a:t>AMCA members still need to add FEI to sizing/selection software</a:t>
            </a:r>
          </a:p>
          <a:p>
            <a:r>
              <a:rPr lang="en-US" dirty="0"/>
              <a:t>AMCA members need to publish FEI ratings in catalogs</a:t>
            </a:r>
          </a:p>
          <a:p>
            <a:endParaRPr lang="en-US" dirty="0"/>
          </a:p>
          <a:p>
            <a:r>
              <a:rPr lang="en-US" dirty="0"/>
              <a:t>No new testing required !</a:t>
            </a:r>
          </a:p>
          <a:p>
            <a:r>
              <a:rPr lang="en-US" dirty="0"/>
              <a:t>Complexity of adding motors and drives to FEI ratings is slowing progression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ED3E0-FE60-7942-AFFB-7B5679064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87" y="346452"/>
            <a:ext cx="1514031" cy="2564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79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C165-D82D-C54C-8143-60C7B73F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VAV Design Tips for Saving Energy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57F7B0-479A-F041-897C-15A1BE9B2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Presentations from Air Systems Engineering and Technology Conference (ASET)-United States, 2018 are online at no cost</a:t>
            </a:r>
          </a:p>
          <a:p>
            <a:r>
              <a:rPr lang="en-US" dirty="0"/>
              <a:t>Link to full PDFs of the PowerPoints </a:t>
            </a:r>
          </a:p>
          <a:p>
            <a:pPr lvl="1"/>
            <a:r>
              <a:rPr lang="en-US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http://www.amca.org/news/ASET-US_Conference_Slides.php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Focus on:</a:t>
            </a:r>
          </a:p>
          <a:p>
            <a:pPr lvl="1"/>
            <a:r>
              <a:rPr lang="en-US" dirty="0"/>
              <a:t>Steve Taylor, PE, </a:t>
            </a:r>
            <a:r>
              <a:rPr lang="en-US" b="1" dirty="0"/>
              <a:t>VAV Design Tips</a:t>
            </a:r>
          </a:p>
          <a:p>
            <a:pPr lvl="1"/>
            <a:r>
              <a:rPr lang="en-US" dirty="0"/>
              <a:t>Jeff Boldt, PE, </a:t>
            </a:r>
            <a:r>
              <a:rPr lang="en-US" b="1" dirty="0"/>
              <a:t>Ensuring Fan-System Compliance with ASHRAE 90.1</a:t>
            </a:r>
          </a:p>
          <a:p>
            <a:pPr lvl="1"/>
            <a:r>
              <a:rPr lang="en-US" dirty="0"/>
              <a:t>Dan </a:t>
            </a:r>
            <a:r>
              <a:rPr lang="en-US" dirty="0" err="1"/>
              <a:t>Int-Hout</a:t>
            </a:r>
            <a:r>
              <a:rPr lang="en-US" dirty="0"/>
              <a:t>, </a:t>
            </a:r>
            <a:r>
              <a:rPr lang="en-US" b="1" dirty="0"/>
              <a:t>Building Loads and Dedicated Outdoor Air Systems 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Sofra</a:t>
            </a:r>
            <a:r>
              <a:rPr lang="en-US" dirty="0"/>
              <a:t>, </a:t>
            </a:r>
            <a:r>
              <a:rPr lang="en-US" b="1" dirty="0"/>
              <a:t>Understanding and Reducing Air System Noise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93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E69-83FA-8641-8181-D408C68F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VAV Design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68EDD-A1FB-2B41-9C5C-EDFD8E46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64" y="2144993"/>
            <a:ext cx="7551251" cy="4351500"/>
          </a:xfrm>
        </p:spPr>
        <p:txBody>
          <a:bodyPr>
            <a:normAutofit lnSpcReduction="10000"/>
          </a:bodyPr>
          <a:lstStyle/>
          <a:p>
            <a:pPr>
              <a:spcAft>
                <a:spcPts val="400"/>
              </a:spcAft>
            </a:pPr>
            <a:r>
              <a:rPr lang="en-US" dirty="0"/>
              <a:t>Steve Taylor, PE:</a:t>
            </a:r>
          </a:p>
          <a:p>
            <a:pPr lvl="1"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http://bit.ly/2PYtKjF</a:t>
            </a:r>
            <a:br>
              <a:rPr lang="en-US" b="1" dirty="0">
                <a:solidFill>
                  <a:srgbClr val="000000"/>
                </a:solidFill>
              </a:rPr>
            </a:br>
            <a:endParaRPr lang="en-US" dirty="0"/>
          </a:p>
          <a:p>
            <a:pPr lvl="1">
              <a:spcAft>
                <a:spcPts val="400"/>
              </a:spcAft>
            </a:pPr>
            <a:r>
              <a:rPr lang="en-US" altLang="en-US" dirty="0">
                <a:solidFill>
                  <a:srgbClr val="FF0000"/>
                </a:solidFill>
              </a:rPr>
              <a:t>Tip#1:  Use Guideline 36 </a:t>
            </a:r>
            <a:r>
              <a:rPr lang="en-US" altLang="en-US" i="1" dirty="0">
                <a:solidFill>
                  <a:srgbClr val="FF0000"/>
                </a:solidFill>
              </a:rPr>
              <a:t>High Performance Sequences of 					       Operation for HVAC Systems</a:t>
            </a:r>
            <a:endParaRPr lang="en-US" altLang="en-US" dirty="0">
              <a:solidFill>
                <a:srgbClr val="FF0000"/>
              </a:solidFill>
            </a:endParaRPr>
          </a:p>
          <a:p>
            <a:pPr lvl="2">
              <a:spcAft>
                <a:spcPts val="400"/>
              </a:spcAft>
            </a:pPr>
            <a:r>
              <a:rPr lang="en-US" altLang="en-US" dirty="0"/>
              <a:t>This is the most important tip!  </a:t>
            </a:r>
          </a:p>
          <a:p>
            <a:pPr lvl="2">
              <a:spcAft>
                <a:spcPts val="400"/>
              </a:spcAft>
            </a:pPr>
            <a:r>
              <a:rPr lang="en-US" altLang="en-US" dirty="0"/>
              <a:t>“Dual Max” control logic for VAV control</a:t>
            </a:r>
          </a:p>
          <a:p>
            <a:pPr lvl="2">
              <a:spcAft>
                <a:spcPts val="400"/>
              </a:spcAft>
            </a:pPr>
            <a:r>
              <a:rPr lang="en-US" altLang="en-US" dirty="0"/>
              <a:t>Trim &amp; Respond Setpoint Reset control logic for VAV control</a:t>
            </a:r>
          </a:p>
          <a:p>
            <a:pPr lvl="2">
              <a:spcAft>
                <a:spcPts val="400"/>
              </a:spcAft>
            </a:pPr>
            <a:r>
              <a:rPr lang="en-US" altLang="en-US" dirty="0"/>
              <a:t>Mr. Taylor provides in-depth explanation of how these sequences work and save energy while not compromising indoor Air quality</a:t>
            </a:r>
            <a:br>
              <a:rPr lang="en-US" altLang="en-US" dirty="0"/>
            </a:br>
            <a:endParaRPr lang="en-US" altLang="en-US" dirty="0"/>
          </a:p>
          <a:p>
            <a:pPr lvl="1">
              <a:spcAft>
                <a:spcPts val="400"/>
              </a:spcAft>
            </a:pPr>
            <a:r>
              <a:rPr lang="en-US" altLang="en-US" dirty="0">
                <a:solidFill>
                  <a:srgbClr val="FF0000"/>
                </a:solidFill>
              </a:rPr>
              <a:t>Tip#2:  Set VAV Box minimum airflow to minimum ventilation rate</a:t>
            </a:r>
          </a:p>
          <a:p>
            <a:pPr lvl="2">
              <a:spcAft>
                <a:spcPts val="400"/>
              </a:spcAft>
            </a:pPr>
            <a:r>
              <a:rPr lang="en-US" altLang="en-US" dirty="0"/>
              <a:t>Recent fix to Multiple Space Equation in Standard 62 make this simple</a:t>
            </a:r>
          </a:p>
          <a:p>
            <a:pPr lvl="2">
              <a:spcAft>
                <a:spcPts val="400"/>
              </a:spcAft>
            </a:pPr>
            <a:r>
              <a:rPr lang="en-US" altLang="en-US" dirty="0"/>
              <a:t>Previously the Multiple Space Equation was unsolvable, making difficult for multi-zone VAV control to prove 62.1 compliance</a:t>
            </a:r>
          </a:p>
          <a:p>
            <a:pPr>
              <a:spcAft>
                <a:spcPts val="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3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FC9D-4CA2-024B-8D98-70986250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Fan Energy Index (FEI)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3DE082-2A1C-E84B-A888-2EE992994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FEI is defined in AMCA Standard 208 – Calculating Fan Energy Index</a:t>
            </a:r>
          </a:p>
          <a:p>
            <a:r>
              <a:rPr lang="en-US" dirty="0"/>
              <a:t>FEI is different for static-pressure (</a:t>
            </a:r>
            <a:r>
              <a:rPr lang="en-US" dirty="0" err="1"/>
              <a:t>unducted</a:t>
            </a:r>
            <a:r>
              <a:rPr lang="en-US" dirty="0"/>
              <a:t>) fans vs total-pressure (ducted) fans</a:t>
            </a:r>
          </a:p>
          <a:p>
            <a:r>
              <a:rPr lang="en-US" dirty="0"/>
              <a:t>Complex for manufacturers who rate fans</a:t>
            </a:r>
          </a:p>
          <a:p>
            <a:r>
              <a:rPr lang="en-US" dirty="0"/>
              <a:t>Much simpler than FEG and FMEG when applied by engineers</a:t>
            </a:r>
          </a:p>
          <a:p>
            <a:r>
              <a:rPr lang="en-US" dirty="0"/>
              <a:t>FEI developed in response to U.S. fan regulations that are yet to be completed</a:t>
            </a:r>
          </a:p>
        </p:txBody>
      </p:sp>
    </p:spTree>
    <p:extLst>
      <p:ext uri="{BB962C8B-B14F-4D97-AF65-F5344CB8AC3E}">
        <p14:creationId xmlns:p14="http://schemas.microsoft.com/office/powerpoint/2010/main" val="3450974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3E69-83FA-8641-8181-D408C68F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VAV Design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68EDD-A1FB-2B41-9C5C-EDFD8E46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64" y="2144993"/>
            <a:ext cx="7551251" cy="435150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Steve Taylor, PE:</a:t>
            </a:r>
          </a:p>
          <a:p>
            <a:pPr lvl="1">
              <a:spcAft>
                <a:spcPts val="400"/>
              </a:spcAft>
            </a:pPr>
            <a:r>
              <a:rPr lang="en-US" b="1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http://bit.ly/2PYtKjF</a:t>
            </a:r>
            <a:br>
              <a:rPr lang="en-US" b="1" dirty="0">
                <a:solidFill>
                  <a:srgbClr val="000000"/>
                </a:solidFill>
              </a:rPr>
            </a:br>
            <a:endParaRPr lang="en-US" dirty="0"/>
          </a:p>
          <a:p>
            <a:pPr lvl="1">
              <a:spcAft>
                <a:spcPts val="400"/>
              </a:spcAft>
            </a:pPr>
            <a:r>
              <a:rPr lang="en-US" altLang="en-US" dirty="0">
                <a:solidFill>
                  <a:srgbClr val="FF0000"/>
                </a:solidFill>
              </a:rPr>
              <a:t>Tip#3:  Use Fan Arrays</a:t>
            </a:r>
          </a:p>
          <a:p>
            <a:pPr lvl="2">
              <a:spcAft>
                <a:spcPts val="400"/>
              </a:spcAft>
            </a:pPr>
            <a:r>
              <a:rPr lang="en-US" altLang="en-US" dirty="0"/>
              <a:t>No downside, allows very large air handling units</a:t>
            </a:r>
          </a:p>
          <a:p>
            <a:pPr lvl="2">
              <a:spcAft>
                <a:spcPts val="400"/>
              </a:spcAft>
            </a:pPr>
            <a:endParaRPr lang="en-US" altLang="en-US" dirty="0"/>
          </a:p>
          <a:p>
            <a:pPr lvl="2">
              <a:spcAft>
                <a:spcPts val="400"/>
              </a:spcAft>
            </a:pPr>
            <a:endParaRPr lang="en-US" altLang="en-US" dirty="0"/>
          </a:p>
          <a:p>
            <a:pPr lvl="1">
              <a:spcAft>
                <a:spcPts val="400"/>
              </a:spcAft>
            </a:pPr>
            <a:r>
              <a:rPr lang="en-US" altLang="en-US" dirty="0">
                <a:solidFill>
                  <a:srgbClr val="FF0000"/>
                </a:solidFill>
              </a:rPr>
              <a:t>Tip#4: Control minimum outdoor air </a:t>
            </a:r>
            <a:r>
              <a:rPr lang="en-US" dirty="0">
                <a:solidFill>
                  <a:srgbClr val="FF0000"/>
                </a:solidFill>
              </a:rPr>
              <a:t>using differential pressure (DP) across fixed orifice</a:t>
            </a:r>
          </a:p>
          <a:p>
            <a:pPr lvl="2">
              <a:spcAft>
                <a:spcPts val="400"/>
              </a:spcAft>
            </a:pPr>
            <a:r>
              <a:rPr lang="en-US" altLang="en-US" dirty="0"/>
              <a:t>Finally a decent air flow management system (AFMS)</a:t>
            </a:r>
          </a:p>
          <a:p>
            <a:pPr>
              <a:spcAft>
                <a:spcPts val="4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1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25BF6-C7F4-834D-BC27-A51B9982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Trends in Fan-System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634EB-3A53-794B-AA10-8F4DECD40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64" y="2144993"/>
            <a:ext cx="4841331" cy="4031969"/>
          </a:xfrm>
        </p:spPr>
        <p:txBody>
          <a:bodyPr/>
          <a:lstStyle/>
          <a:p>
            <a:r>
              <a:rPr lang="en-US" dirty="0"/>
              <a:t>Application of AMCA Standard 207 for part-load motor, drive efficiency calculations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Emerging focus on exhaust-fan outlet design to include exit duct and evasé </a:t>
            </a:r>
          </a:p>
          <a:p>
            <a:pPr lvl="1"/>
            <a:r>
              <a:rPr lang="en-US" dirty="0"/>
              <a:t>New – AMCA white paper showing return-on-investment in progress</a:t>
            </a:r>
          </a:p>
          <a:p>
            <a:pPr lvl="1"/>
            <a:r>
              <a:rPr lang="en-US" dirty="0"/>
              <a:t>New construction and retrofit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1A395-6686-4449-8DCD-FE865149D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034" y="2070189"/>
            <a:ext cx="1626919" cy="209872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5468E-BE0E-BE42-BC4E-3D081169D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237" y="4488873"/>
            <a:ext cx="3269292" cy="19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19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9F89-E69F-4542-A3AE-A7A8D2B1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Air-System Design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FA747-EA79-564B-9AFB-81C64DF0F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65" y="2144993"/>
            <a:ext cx="4116936" cy="403196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AMCA Standard 207 </a:t>
            </a:r>
            <a:r>
              <a:rPr lang="en-US" b="1" dirty="0">
                <a:latin typeface="+mn-lt"/>
              </a:rPr>
              <a:t>Fan System Efficiency and Fan System Input Power Calculation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Estimate the input power and overall efficiency of an extended fan system (fan with motor, motor/drive)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Compare alternative fan system configurations in a consistent and uniform manner.</a:t>
            </a: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0383D-D5F6-9545-B6CC-C7EE64990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32" y="2186128"/>
            <a:ext cx="3243391" cy="41839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4526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9F89-E69F-4542-A3AE-A7A8D2B1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Air-System Design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FA747-EA79-564B-9AFB-81C64DF0F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65" y="2144993"/>
            <a:ext cx="4116936" cy="403196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AMCA 207 covers fan-systems with: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742950" lvl="1" indent="-285750"/>
            <a:r>
              <a:rPr lang="en-US" dirty="0">
                <a:latin typeface="+mn-lt"/>
              </a:rPr>
              <a:t>Pulse-width modulated VFDs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742950" lvl="1" indent="-285750"/>
            <a:r>
              <a:rPr lang="en-US" dirty="0">
                <a:latin typeface="+mn-lt"/>
              </a:rPr>
              <a:t>Mechanical power transmissions that use V-belts,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synchronous belts, or flexible couplings.</a:t>
            </a:r>
            <a:br>
              <a:rPr lang="en-US" dirty="0">
                <a:latin typeface="+mn-lt"/>
              </a:rPr>
            </a:br>
            <a:endParaRPr lang="en-US" dirty="0"/>
          </a:p>
          <a:p>
            <a:pPr marL="742950" lvl="1" indent="-285750"/>
            <a:r>
              <a:rPr lang="en-US" dirty="0"/>
              <a:t>Polyphase induction motors within the scope of EPCA, </a:t>
            </a:r>
            <a:br>
              <a:rPr lang="en-US" dirty="0"/>
            </a:br>
            <a:r>
              <a:rPr lang="en-US" dirty="0"/>
              <a:t>IEC 60034-30-1, or GB 18613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8F89B-F19B-6745-B102-ECE9DFA8A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252" y="1777155"/>
            <a:ext cx="1415346" cy="1661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FB809-BDEA-AA4C-893D-8FB46387D0F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EF6F8"/>
              </a:clrFrom>
              <a:clrTo>
                <a:srgbClr val="EEF6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6667" y="5082975"/>
            <a:ext cx="1702517" cy="1093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B00FE-CC24-1C42-AADD-C01CFEB768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5297" y="3743544"/>
            <a:ext cx="1545257" cy="1093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817555-C6B3-9C4A-9318-83923D7F981F}"/>
              </a:ext>
            </a:extLst>
          </p:cNvPr>
          <p:cNvSpPr txBox="1"/>
          <p:nvPr/>
        </p:nvSpPr>
        <p:spPr>
          <a:xfrm>
            <a:off x="7177726" y="1991625"/>
            <a:ext cx="511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CBFFEE-F16B-254A-AF59-EF3954E4D0F7}"/>
              </a:ext>
            </a:extLst>
          </p:cNvPr>
          <p:cNvSpPr txBox="1"/>
          <p:nvPr/>
        </p:nvSpPr>
        <p:spPr>
          <a:xfrm>
            <a:off x="7177726" y="3267871"/>
            <a:ext cx="511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8480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AMCA 207 – Part-Load Motor/Drive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Calculate actual fan electrical input power (</a:t>
            </a:r>
            <a:r>
              <a:rPr lang="en-US" dirty="0" err="1"/>
              <a:t>FEP</a:t>
            </a:r>
            <a:r>
              <a:rPr lang="en-US" baseline="-25000" dirty="0" err="1"/>
              <a:t>act</a:t>
            </a:r>
            <a:r>
              <a:rPr lang="en-US" dirty="0"/>
              <a:t>) using fan test data and modeled motor, drive losses</a:t>
            </a:r>
            <a:br>
              <a:rPr lang="en-US" dirty="0"/>
            </a:b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/>
              <a:t>Fan Electrical Input Power is the sum of all losses in motor-driven fan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err="1"/>
              <a:t>FEP</a:t>
            </a:r>
            <a:r>
              <a:rPr lang="en-US" baseline="-25000" dirty="0" err="1"/>
              <a:t>act</a:t>
            </a:r>
            <a:r>
              <a:rPr lang="en-US" dirty="0"/>
              <a:t> = Shaft to air + transmission loss + coupling loss + motor loss </a:t>
            </a:r>
            <a:br>
              <a:rPr lang="en-US" dirty="0"/>
            </a:br>
            <a:r>
              <a:rPr lang="en-US" dirty="0"/>
              <a:t>              + VFD loss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Description and example calculations in ASET-US 2018 conference presentation by Trinity Persful, Twin City Fan at:</a:t>
            </a:r>
          </a:p>
          <a:p>
            <a:pPr marL="342900" lvl="1" indent="0">
              <a:buNone/>
            </a:pPr>
            <a:r>
              <a:rPr lang="en-US" dirty="0"/>
              <a:t>		</a:t>
            </a:r>
            <a:r>
              <a:rPr lang="en-US" b="1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http://bit.ly/2P4flxb</a:t>
            </a:r>
            <a:endParaRPr lang="en-US" b="1" dirty="0">
              <a:solidFill>
                <a:srgbClr val="000000"/>
              </a:solidFill>
            </a:endParaRPr>
          </a:p>
          <a:p>
            <a:pPr marL="342900" lvl="1" indent="0"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6-7,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AMCA ASET-US Conference, San Antonio, 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7A19-332C-0B4B-8A54-EB00BB2BA22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658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913E1-0511-2F47-9817-2663F936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Summary: FEI and Other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12858-4B26-B449-BDA9-D265839FD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Fan Energy Index is a new metric for fan efficiency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Wire to Air --- applies to fan + motor + drive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Has many benefits over FEG and FMEG	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Covers low-pressure fans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No sizing/selection window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More flexibility to designers for motor and drive combinations, and fan types and sizes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Provides direct indication of fan system efficiency for return-on-investment analysis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Can improve acoustics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07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8CA3-1B4F-7F43-874D-44A44BCC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0F5C1-0C49-1A42-BC1C-8E778DDCC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AMCA Air System Engineering and Technology (ASET) conference provides useful and timely instructional presentations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VAV design tips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Applying AMCA 207 for part-load motor/drive calculations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Improving HVAC acoustics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Complying with ASHRAE 90.1 and 62.1</a:t>
            </a:r>
          </a:p>
          <a:p>
            <a:r>
              <a:rPr lang="en-US" dirty="0">
                <a:solidFill>
                  <a:srgbClr val="000000"/>
                </a:solidFill>
              </a:rPr>
              <a:t>AMCA white paper coming soon on applying exit ducts and </a:t>
            </a:r>
            <a:r>
              <a:rPr lang="en-US" dirty="0" err="1">
                <a:solidFill>
                  <a:srgbClr val="000000"/>
                </a:solidFill>
              </a:rPr>
              <a:t>evases</a:t>
            </a:r>
            <a:r>
              <a:rPr lang="en-US" dirty="0">
                <a:solidFill>
                  <a:srgbClr val="000000"/>
                </a:solidFill>
              </a:rPr>
              <a:t> to roof-mounted exhausts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Reduces system effect at </a:t>
            </a:r>
            <a:r>
              <a:rPr lang="en-US">
                <a:solidFill>
                  <a:srgbClr val="000000"/>
                </a:solidFill>
              </a:rPr>
              <a:t>exhaust exit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Retrofit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New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9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1" name="Rectangle 20"/>
          <p:cNvSpPr/>
          <p:nvPr/>
        </p:nvSpPr>
        <p:spPr>
          <a:xfrm>
            <a:off x="2514602" y="857250"/>
            <a:ext cx="4114799" cy="51435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86100" y="1752600"/>
            <a:ext cx="2971800" cy="33528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95394" y="3117376"/>
            <a:ext cx="286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HelveticaNeueLT Std Med Cn" panose="020B0806040702040204" pitchFamily="34" charset="0"/>
              </a:rPr>
              <a:t>Part 3 </a:t>
            </a:r>
            <a:r>
              <a:rPr lang="en-US" sz="3600" b="1" dirty="0">
                <a:solidFill>
                  <a:schemeClr val="bg1"/>
                </a:solidFill>
                <a:latin typeface="HelveticaNeueLT Std Med Cn" panose="020B080604070204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93859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20000" decel="8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741149"/>
          </a:xfrm>
        </p:spPr>
        <p:txBody>
          <a:bodyPr>
            <a:normAutofit/>
          </a:bodyPr>
          <a:lstStyle/>
          <a:p>
            <a:r>
              <a:rPr lang="en-US" dirty="0"/>
              <a:t>Elements of Fan Power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2132753"/>
          <a:ext cx="8763000" cy="323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114811" y="1752599"/>
            <a:ext cx="3813328" cy="2895600"/>
            <a:chOff x="4859304" y="1214829"/>
            <a:chExt cx="2966384" cy="3860800"/>
          </a:xfrm>
        </p:grpSpPr>
        <p:sp>
          <p:nvSpPr>
            <p:cNvPr id="5" name="Oval 4"/>
            <p:cNvSpPr/>
            <p:nvPr/>
          </p:nvSpPr>
          <p:spPr>
            <a:xfrm>
              <a:off x="5748432" y="2713429"/>
              <a:ext cx="2077256" cy="2362200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cxnSpLocks/>
              <a:stCxn id="8" idx="2"/>
            </p:cNvCxnSpPr>
            <p:nvPr/>
          </p:nvCxnSpPr>
          <p:spPr>
            <a:xfrm>
              <a:off x="6120892" y="2569046"/>
              <a:ext cx="516680" cy="144387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859304" y="1214829"/>
              <a:ext cx="252317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FEG: </a:t>
              </a:r>
            </a:p>
            <a:p>
              <a:r>
                <a:rPr lang="en-US" sz="2000" b="1" dirty="0">
                  <a:solidFill>
                    <a:srgbClr val="C00000"/>
                  </a:solidFill>
                </a:rPr>
                <a:t>Bare-Shaft Fan Power </a:t>
              </a:r>
            </a:p>
            <a:p>
              <a:r>
                <a:rPr lang="en-US" sz="2000" b="1" dirty="0">
                  <a:solidFill>
                    <a:srgbClr val="C00000"/>
                  </a:solidFill>
                </a:rPr>
                <a:t>(at the shaft)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5943599"/>
            <a:ext cx="533400" cy="285750"/>
          </a:xfrm>
          <a:prstGeom prst="rect">
            <a:avLst/>
          </a:prstGeom>
        </p:spPr>
        <p:txBody>
          <a:bodyPr/>
          <a:lstStyle/>
          <a:p>
            <a:fld id="{94BA143A-9CE1-44CD-8034-0C5FB96BB252}" type="slidenum">
              <a:rPr lang="en-US" altLang="en-US" smtClean="0"/>
              <a:pPr/>
              <a:t>5</a:t>
            </a:fld>
            <a:endParaRPr lang="en-US" altLang="en-US" sz="1400"/>
          </a:p>
        </p:txBody>
      </p:sp>
      <p:grpSp>
        <p:nvGrpSpPr>
          <p:cNvPr id="10" name="Group 9"/>
          <p:cNvGrpSpPr/>
          <p:nvPr/>
        </p:nvGrpSpPr>
        <p:grpSpPr>
          <a:xfrm>
            <a:off x="457203" y="1885950"/>
            <a:ext cx="7467611" cy="2762251"/>
            <a:chOff x="5319249" y="1188029"/>
            <a:chExt cx="2890686" cy="3885961"/>
          </a:xfrm>
        </p:grpSpPr>
        <p:sp>
          <p:nvSpPr>
            <p:cNvPr id="11" name="Oval 10"/>
            <p:cNvSpPr/>
            <p:nvPr/>
          </p:nvSpPr>
          <p:spPr>
            <a:xfrm>
              <a:off x="5732206" y="2613027"/>
              <a:ext cx="2477729" cy="2460963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850190" y="1996292"/>
              <a:ext cx="383458" cy="880121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19249" y="1188029"/>
              <a:ext cx="943896" cy="1861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FMEG: </a:t>
              </a:r>
              <a:br>
                <a:rPr lang="en-US" sz="2000" b="1" dirty="0">
                  <a:solidFill>
                    <a:srgbClr val="C00000"/>
                  </a:solidFill>
                </a:rPr>
              </a:br>
              <a:r>
                <a:rPr lang="en-US" sz="2000" b="1" dirty="0">
                  <a:solidFill>
                    <a:srgbClr val="C00000"/>
                  </a:solidFill>
                </a:rPr>
                <a:t>Overall Fan Power (wire to air)</a:t>
              </a:r>
            </a:p>
            <a:p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72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5280-44BF-4D01-A4E7-CCFB719D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Metric Attempts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781C4-7BDB-4658-B32A-681BAAF62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8791"/>
            <a:ext cx="7886700" cy="3339059"/>
          </a:xfrm>
        </p:spPr>
        <p:txBody>
          <a:bodyPr>
            <a:normAutofit fontScale="77500" lnSpcReduction="20000"/>
          </a:bodyPr>
          <a:lstStyle/>
          <a:p>
            <a:r>
              <a:rPr lang="en-US" sz="2925" dirty="0"/>
              <a:t>Fan Efficiency Grade (FEG)</a:t>
            </a:r>
          </a:p>
          <a:p>
            <a:pPr lvl="1"/>
            <a:r>
              <a:rPr lang="en-US" sz="2250" dirty="0"/>
              <a:t>Based on peak fan total efficiency</a:t>
            </a:r>
          </a:p>
          <a:p>
            <a:pPr lvl="1"/>
            <a:r>
              <a:rPr lang="en-US" sz="2250" dirty="0"/>
              <a:t>Bare-shaft fan only; no motor, drive</a:t>
            </a:r>
          </a:p>
          <a:p>
            <a:pPr lvl="1"/>
            <a:r>
              <a:rPr lang="en-US" sz="2250" dirty="0"/>
              <a:t>ASHRAE 90.1, ASHRAE 189.1, IGCC, IECC, ISO 12759</a:t>
            </a:r>
          </a:p>
          <a:p>
            <a:pPr lvl="1">
              <a:lnSpc>
                <a:spcPct val="100000"/>
              </a:lnSpc>
            </a:pPr>
            <a:r>
              <a:rPr lang="en-US" sz="2250" dirty="0"/>
              <a:t>“How good is the aerodynamic performance of the bare-shaft fan?”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925" dirty="0"/>
              <a:t>Fan Motor Efficiency Grade (FMEG)</a:t>
            </a:r>
          </a:p>
          <a:p>
            <a:pPr lvl="1">
              <a:lnSpc>
                <a:spcPct val="100000"/>
              </a:lnSpc>
            </a:pPr>
            <a:r>
              <a:rPr lang="en-US" sz="2250" dirty="0"/>
              <a:t>Based on peak overall fan efficiency (total or static)</a:t>
            </a:r>
          </a:p>
          <a:p>
            <a:pPr lvl="1">
              <a:lnSpc>
                <a:spcPct val="100000"/>
              </a:lnSpc>
            </a:pPr>
            <a:r>
              <a:rPr lang="en-US" sz="2250" dirty="0"/>
              <a:t>Wire-to-air – fan, motor, and drive combination</a:t>
            </a:r>
          </a:p>
          <a:p>
            <a:pPr lvl="1">
              <a:lnSpc>
                <a:spcPct val="100000"/>
              </a:lnSpc>
            </a:pPr>
            <a:r>
              <a:rPr lang="en-US" sz="2250" dirty="0"/>
              <a:t>ISO 12759, EU327</a:t>
            </a:r>
          </a:p>
          <a:p>
            <a:pPr lvl="1">
              <a:lnSpc>
                <a:spcPct val="100000"/>
              </a:lnSpc>
            </a:pPr>
            <a:r>
              <a:rPr lang="en-US" sz="2250" dirty="0"/>
              <a:t>“How good is the motor-driven fan system?”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9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Typical practice is to select smaller-diameter fans for lowest first cost</a:t>
            </a:r>
          </a:p>
          <a:p>
            <a:r>
              <a:rPr lang="en-US" dirty="0"/>
              <a:t>Result is smaller, less-efficient fans that meet peak-efficiency requirements</a:t>
            </a:r>
          </a:p>
          <a:p>
            <a:pPr lvl="1"/>
            <a:r>
              <a:rPr lang="en-US" dirty="0"/>
              <a:t>ASHRAE 90.1 had provision for selecting fans within 15 percentage points of peak total efficiency</a:t>
            </a:r>
          </a:p>
          <a:p>
            <a:pPr lvl="1"/>
            <a:r>
              <a:rPr lang="en-US" dirty="0"/>
              <a:t>The sizing/selection window greatly complicates application and enforcement</a:t>
            </a:r>
          </a:p>
          <a:p>
            <a:pPr lvl="2"/>
            <a:r>
              <a:rPr lang="en-US" dirty="0"/>
              <a:t>Peak total pressure often not on nameplate</a:t>
            </a:r>
          </a:p>
          <a:p>
            <a:pPr lvl="2"/>
            <a:r>
              <a:rPr lang="en-US" dirty="0"/>
              <a:t>Total efficiency ratings usually not in manufacturer catalog data</a:t>
            </a:r>
          </a:p>
          <a:p>
            <a:pPr lvl="2"/>
            <a:r>
              <a:rPr lang="en-US" dirty="0"/>
              <a:t>How to calculate “peak total efficiency” from “actual total efficiency”?</a:t>
            </a:r>
          </a:p>
          <a:p>
            <a:r>
              <a:rPr lang="en-US" dirty="0"/>
              <a:t>Low-pressure fan types cannot be covered by FEG and sizing/selection window requirement</a:t>
            </a:r>
          </a:p>
          <a:p>
            <a:pPr lvl="1"/>
            <a:r>
              <a:rPr lang="en-US" dirty="0"/>
              <a:t>PRVs and panel fans are a LOT of fans left uncovered by ASHRAE 90.1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Challenge</a:t>
            </a:r>
          </a:p>
        </p:txBody>
      </p:sp>
    </p:spTree>
    <p:extLst>
      <p:ext uri="{BB962C8B-B14F-4D97-AF65-F5344CB8AC3E}">
        <p14:creationId xmlns:p14="http://schemas.microsoft.com/office/powerpoint/2010/main" val="111744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49" y="1540985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Efficiency Varies with Size for a Duty Point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85031" y="2431973"/>
          <a:ext cx="6575636" cy="3703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80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Fan Size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 (mm)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Fan Speed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(rpm)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Fan Power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(kW) 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Actual Total Efficiency (%)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FEG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 460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3,238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8.8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40.1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 510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2,561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7.2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49.5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 560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1,983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6.0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59.0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 610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1,579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5.0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69.1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 685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1,289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4.6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75.8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770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1,033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4.3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82.5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85</a:t>
                      </a:r>
                      <a:endParaRPr lang="en-US" sz="2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1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920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778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4.5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78.7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85</a:t>
                      </a:r>
                      <a:endParaRPr lang="en-US" sz="2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3A7244A-F624-5E41-8F26-405B9DF33971}"/>
              </a:ext>
            </a:extLst>
          </p:cNvPr>
          <p:cNvSpPr/>
          <p:nvPr/>
        </p:nvSpPr>
        <p:spPr>
          <a:xfrm>
            <a:off x="6832315" y="3626778"/>
            <a:ext cx="1017141" cy="2640458"/>
          </a:xfrm>
          <a:prstGeom prst="rect">
            <a:avLst/>
          </a:prstGeom>
          <a:solidFill>
            <a:srgbClr val="FFFF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E83F8-F0D1-B146-86AB-AB8332572121}"/>
              </a:ext>
            </a:extLst>
          </p:cNvPr>
          <p:cNvSpPr/>
          <p:nvPr/>
        </p:nvSpPr>
        <p:spPr>
          <a:xfrm>
            <a:off x="5726386" y="5424754"/>
            <a:ext cx="859350" cy="380145"/>
          </a:xfrm>
          <a:prstGeom prst="rect">
            <a:avLst/>
          </a:prstGeom>
          <a:solidFill>
            <a:srgbClr val="00B0F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ADB907-76C3-C148-8863-4AA24D9969A5}"/>
              </a:ext>
            </a:extLst>
          </p:cNvPr>
          <p:cNvSpPr/>
          <p:nvPr/>
        </p:nvSpPr>
        <p:spPr>
          <a:xfrm>
            <a:off x="1185032" y="4736386"/>
            <a:ext cx="5409268" cy="1398719"/>
          </a:xfrm>
          <a:prstGeom prst="rect">
            <a:avLst/>
          </a:prstGeom>
          <a:solidFill>
            <a:srgbClr val="92D05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5560F6-6A3D-9C40-A339-0811FE43252D}"/>
              </a:ext>
            </a:extLst>
          </p:cNvPr>
          <p:cNvSpPr txBox="1"/>
          <p:nvPr/>
        </p:nvSpPr>
        <p:spPr>
          <a:xfrm>
            <a:off x="1665729" y="6267236"/>
            <a:ext cx="609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This is why the 15- percentage point window needed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912AAE-62F5-A14B-9B27-32AF4AED95D6}"/>
              </a:ext>
            </a:extLst>
          </p:cNvPr>
          <p:cNvSpPr/>
          <p:nvPr/>
        </p:nvSpPr>
        <p:spPr>
          <a:xfrm>
            <a:off x="4142325" y="3683665"/>
            <a:ext cx="859350" cy="380145"/>
          </a:xfrm>
          <a:prstGeom prst="rect">
            <a:avLst/>
          </a:prstGeom>
          <a:solidFill>
            <a:srgbClr val="00B0F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15EDA3-D02E-4943-A288-DFD1BA050C48}"/>
              </a:ext>
            </a:extLst>
          </p:cNvPr>
          <p:cNvSpPr/>
          <p:nvPr/>
        </p:nvSpPr>
        <p:spPr>
          <a:xfrm>
            <a:off x="4148667" y="5413852"/>
            <a:ext cx="859350" cy="380145"/>
          </a:xfrm>
          <a:prstGeom prst="rect">
            <a:avLst/>
          </a:prstGeom>
          <a:solidFill>
            <a:srgbClr val="00B0F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FF1F-96E4-0A4A-BD8F-C22CA20D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Fan Energy Index (FEI)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0564D-3465-9C48-B414-9AD2A708B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Designed to help “right size” fans</a:t>
            </a:r>
          </a:p>
          <a:p>
            <a:r>
              <a:rPr lang="en-US" dirty="0"/>
              <a:t>Moves selections to more efficient TYPES</a:t>
            </a:r>
          </a:p>
          <a:p>
            <a:r>
              <a:rPr lang="en-US" dirty="0"/>
              <a:t>Encourages optimizing motor and drive combinations</a:t>
            </a:r>
          </a:p>
          <a:p>
            <a:r>
              <a:rPr lang="en-US" dirty="0"/>
              <a:t>Covers low-pressure fans (Powered Roof Ventilators) and panel fans not covered by ASHRAE 90.1</a:t>
            </a:r>
          </a:p>
          <a:p>
            <a:r>
              <a:rPr lang="en-US" dirty="0"/>
              <a:t>Covers “external-rotor motor” fans with integrated motors and drives that are exempt from AMCA 205</a:t>
            </a:r>
          </a:p>
        </p:txBody>
      </p:sp>
    </p:spTree>
    <p:extLst>
      <p:ext uri="{BB962C8B-B14F-4D97-AF65-F5344CB8AC3E}">
        <p14:creationId xmlns:p14="http://schemas.microsoft.com/office/powerpoint/2010/main" val="1601932"/>
      </p:ext>
    </p:extLst>
  </p:cSld>
  <p:clrMapOvr>
    <a:masterClrMapping/>
  </p:clrMapOvr>
</p:sld>
</file>

<file path=ppt/theme/theme1.xml><?xml version="1.0" encoding="utf-8"?>
<a:theme xmlns:a="http://schemas.openxmlformats.org/drawingml/2006/main" name="2018 AMCA presentation template">
  <a:themeElements>
    <a:clrScheme name="Custom 1">
      <a:dk1>
        <a:srgbClr val="991B1E"/>
      </a:dk1>
      <a:lt1>
        <a:srgbClr val="FFFFFF"/>
      </a:lt1>
      <a:dk2>
        <a:srgbClr val="6F1200"/>
      </a:dk2>
      <a:lt2>
        <a:srgbClr val="FFFFFF"/>
      </a:lt2>
      <a:accent1>
        <a:srgbClr val="77787B"/>
      </a:accent1>
      <a:accent2>
        <a:srgbClr val="991B1E"/>
      </a:accent2>
      <a:accent3>
        <a:srgbClr val="6F1200"/>
      </a:accent3>
      <a:accent4>
        <a:srgbClr val="B5121B"/>
      </a:accent4>
      <a:accent5>
        <a:srgbClr val="A5A5A5"/>
      </a:accent5>
      <a:accent6>
        <a:srgbClr val="7F7F7F"/>
      </a:accent6>
      <a:hlink>
        <a:srgbClr val="FFFFFF"/>
      </a:hlink>
      <a:folHlink>
        <a:srgbClr val="59595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AMCA presentation template" id="{200E284B-452F-405F-AFD2-38CF4FE66092}" vid="{25254C2E-F273-4DC0-978D-23628DD3FD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AMCA presentation template</Template>
  <TotalTime>4341</TotalTime>
  <Words>1705</Words>
  <Application>Microsoft Macintosh PowerPoint</Application>
  <PresentationFormat>On-screen Show (4:3)</PresentationFormat>
  <Paragraphs>453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Calibri</vt:lpstr>
      <vt:lpstr>Cambria Math</vt:lpstr>
      <vt:lpstr>Century Gothic</vt:lpstr>
      <vt:lpstr>Helvetica Neue</vt:lpstr>
      <vt:lpstr>HelveticaNeueLT Std Lt</vt:lpstr>
      <vt:lpstr>HelveticaNeueLT Std Med</vt:lpstr>
      <vt:lpstr>HelveticaNeueLT Std Med Cn</vt:lpstr>
      <vt:lpstr>HelveticaNeueLT Std UltLt</vt:lpstr>
      <vt:lpstr>Times New Roman</vt:lpstr>
      <vt:lpstr>Wingdings</vt:lpstr>
      <vt:lpstr>2018 AMCA presentation template</vt:lpstr>
      <vt:lpstr>Part 3: Trends in Fan System Engineering</vt:lpstr>
      <vt:lpstr>Agenda</vt:lpstr>
      <vt:lpstr>Introducing Fan Energy Index (FEI)</vt:lpstr>
      <vt:lpstr>Introducing Fan Energy Index (FEI)</vt:lpstr>
      <vt:lpstr>Elements of Fan Power</vt:lpstr>
      <vt:lpstr>Early Metric Attempts</vt:lpstr>
      <vt:lpstr>Regulatory Challenge</vt:lpstr>
      <vt:lpstr>Efficiency Varies with Size for a Duty Point</vt:lpstr>
      <vt:lpstr>Introducing Fan Energy Index (FEI)</vt:lpstr>
      <vt:lpstr>Introducing FEI</vt:lpstr>
      <vt:lpstr>FEI Calculated from Fan Test Data Using AMCA Standard 208</vt:lpstr>
      <vt:lpstr>Baseline Fan Shaft Input Power</vt:lpstr>
      <vt:lpstr>Baseline Electrical Input Power</vt:lpstr>
      <vt:lpstr>Fan Energy Index Establishes  “Selection Regions and Bubbles”</vt:lpstr>
      <vt:lpstr>FEI Range for Constant Speed Fan</vt:lpstr>
      <vt:lpstr>FEI Range for Centrifugal with Speed Control</vt:lpstr>
      <vt:lpstr> Regulating or Engineering Using FEI</vt:lpstr>
      <vt:lpstr>PowerPoint Presentation</vt:lpstr>
      <vt:lpstr>PowerPoint Presentation</vt:lpstr>
      <vt:lpstr>What FEI Will Look Like in Selection Tables</vt:lpstr>
      <vt:lpstr>FEI Provides Visual Indication of Fan-System Efficiency</vt:lpstr>
      <vt:lpstr>FEI Provides Visual Indication of Fan-System Efficiency</vt:lpstr>
      <vt:lpstr>FEI for Same Fan Changes With Operating Point</vt:lpstr>
      <vt:lpstr>FEI Simpler to Enforce</vt:lpstr>
      <vt:lpstr>FEI Can Be Used with Highly Configurable Variable-Pitch Axial Fans</vt:lpstr>
      <vt:lpstr>Comparing FEI to FEG Fan Selections</vt:lpstr>
      <vt:lpstr>PowerPoint Presentation</vt:lpstr>
      <vt:lpstr>PRV #1</vt:lpstr>
      <vt:lpstr>PRV #2</vt:lpstr>
      <vt:lpstr>PRV #3</vt:lpstr>
      <vt:lpstr>Wall-Mounted Fan Comparison</vt:lpstr>
      <vt:lpstr>Wall Fan #1</vt:lpstr>
      <vt:lpstr>Wall Fan #2</vt:lpstr>
      <vt:lpstr>Wall Fan #2</vt:lpstr>
      <vt:lpstr>Compare Fan Types Using FEI Only</vt:lpstr>
      <vt:lpstr>Status of FEI</vt:lpstr>
      <vt:lpstr>Status of FEI</vt:lpstr>
      <vt:lpstr>VAV Design Tips for Saving Energy</vt:lpstr>
      <vt:lpstr>Example: VAV Design Tips</vt:lpstr>
      <vt:lpstr>VAV Design Tips</vt:lpstr>
      <vt:lpstr>Other Trends in Fan-System Engineering</vt:lpstr>
      <vt:lpstr>Other Air-System Design Trends</vt:lpstr>
      <vt:lpstr>Other Air-System Design Trends</vt:lpstr>
      <vt:lpstr>AMCA 207 – Part-Load Motor/Drive Calculations</vt:lpstr>
      <vt:lpstr>Summary: FEI and Other Trends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Clawson, Robb - AMCA International, Inc.</dc:creator>
  <cp:lastModifiedBy>Ivanovich, Michael - AMCA International, Inc.</cp:lastModifiedBy>
  <cp:revision>165</cp:revision>
  <cp:lastPrinted>2018-12-01T00:14:38Z</cp:lastPrinted>
  <dcterms:created xsi:type="dcterms:W3CDTF">2018-08-27T15:41:15Z</dcterms:created>
  <dcterms:modified xsi:type="dcterms:W3CDTF">2018-12-01T00:14:50Z</dcterms:modified>
</cp:coreProperties>
</file>