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5"/>
  </p:notesMasterIdLst>
  <p:handoutMasterIdLst>
    <p:handoutMasterId r:id="rId26"/>
  </p:handoutMasterIdLst>
  <p:sldIdLst>
    <p:sldId id="258" r:id="rId2"/>
    <p:sldId id="1164" r:id="rId3"/>
    <p:sldId id="1302" r:id="rId4"/>
    <p:sldId id="1304" r:id="rId5"/>
    <p:sldId id="1305" r:id="rId6"/>
    <p:sldId id="1306" r:id="rId7"/>
    <p:sldId id="1314" r:id="rId8"/>
    <p:sldId id="1315" r:id="rId9"/>
    <p:sldId id="1318" r:id="rId10"/>
    <p:sldId id="1325" r:id="rId11"/>
    <p:sldId id="1310" r:id="rId12"/>
    <p:sldId id="1312" r:id="rId13"/>
    <p:sldId id="1309" r:id="rId14"/>
    <p:sldId id="1301" r:id="rId15"/>
    <p:sldId id="1311" r:id="rId16"/>
    <p:sldId id="1324" r:id="rId17"/>
    <p:sldId id="359" r:id="rId18"/>
    <p:sldId id="1322" r:id="rId19"/>
    <p:sldId id="1321" r:id="rId20"/>
    <p:sldId id="1323" r:id="rId21"/>
    <p:sldId id="1317" r:id="rId22"/>
    <p:sldId id="1294" r:id="rId23"/>
    <p:sldId id="103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6A6A6"/>
    <a:srgbClr val="930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69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91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DF7CF-24B4-4FFE-A813-7926BA3731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D357E-7F39-4FF1-B80A-23CBA70271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162B6-4D4E-4687-ADEC-14C1229270AF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511AE-F8B3-445F-A495-A749CA162F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3A321-07FC-4A4B-942A-C5C65A315D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46C57-A243-4904-9A0A-622CEB49D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84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DC188-B65C-4106-BCB2-9AB05FC07CCB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8D962-168C-4D0E-BB24-40153088B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0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Fan applications</a:t>
            </a:r>
            <a:r>
              <a:rPr lang="en-US" baseline="0" dirty="0"/>
              <a:t> are sub-sonic. That means that all flow/pressure information is, theoretically communicated in all directions up and downstream of the fan.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593E4-CFFA-4F43-B2C0-5756D62C34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9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A80DC85-CA37-45D7-992E-3198D0422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314"/>
            <a:ext cx="9144000" cy="4639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D28F10-85A5-4944-8E30-509EC992C5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63" y="1751218"/>
            <a:ext cx="2896720" cy="195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38709B-F77E-4489-A951-C482B7F82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473" y="4750672"/>
            <a:ext cx="8053877" cy="1163018"/>
          </a:xfrm>
        </p:spPr>
        <p:txBody>
          <a:bodyPr anchor="b">
            <a:no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BF5F5-B659-4354-AEFF-1329E306F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473" y="5999517"/>
            <a:ext cx="8053877" cy="561487"/>
          </a:xfrm>
        </p:spPr>
        <p:txBody>
          <a:bodyPr/>
          <a:lstStyle>
            <a:lvl1pPr marL="0" indent="0" algn="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99185-7F37-479C-A24C-A26AF3CB6D3F}"/>
              </a:ext>
            </a:extLst>
          </p:cNvPr>
          <p:cNvSpPr txBox="1"/>
          <p:nvPr/>
        </p:nvSpPr>
        <p:spPr>
          <a:xfrm>
            <a:off x="4572000" y="6561003"/>
            <a:ext cx="39433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75" dirty="0">
                <a:latin typeface="HelveticaNeueLT Std UltLt" panose="020B0303020202020204" pitchFamily="34" charset="0"/>
              </a:rPr>
              <a:t>© 2018 - Air Movement &amp; Control Association International, Inc. All Rights Reserved</a:t>
            </a:r>
          </a:p>
        </p:txBody>
      </p:sp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0F9CCBC-6A19-4856-A861-4F71B4813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314"/>
            <a:ext cx="9144000" cy="4639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F77467-3BCC-4BD1-99F9-45E3B07EEBEA}"/>
              </a:ext>
            </a:extLst>
          </p:cNvPr>
          <p:cNvSpPr/>
          <p:nvPr userDrawn="1"/>
        </p:nvSpPr>
        <p:spPr>
          <a:xfrm>
            <a:off x="0" y="4746662"/>
            <a:ext cx="9144000" cy="2111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B3C4CE-4C1D-4FA9-B689-CFC956F565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63" y="1751218"/>
            <a:ext cx="2896720" cy="15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32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BA3F9-4024-477F-9782-34F9D02DE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27DD2-1FD2-4617-A4E1-7C0B0672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84D38-7268-434C-A20A-2B8DAB39C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0CEDE-F880-4D0F-BBDD-C00E9CF30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C4A86A-EE12-4B1A-B150-FEDDBCF4F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26" y="987426"/>
            <a:ext cx="2951560" cy="10699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5CB3457-DBC2-4BB5-8C7E-256381C08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226" y="2057401"/>
            <a:ext cx="295156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59F0D8-0B6D-274A-87FB-B26C8D288895}"/>
              </a:ext>
            </a:extLst>
          </p:cNvPr>
          <p:cNvSpPr/>
          <p:nvPr userDrawn="1"/>
        </p:nvSpPr>
        <p:spPr>
          <a:xfrm>
            <a:off x="7298871" y="326571"/>
            <a:ext cx="1845129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7E2074-F6D7-F84A-B14C-4F10AFCCF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9" y="463550"/>
            <a:ext cx="1948246" cy="9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6CEDA8-D217-5A46-9066-F90997A1A466}"/>
              </a:ext>
            </a:extLst>
          </p:cNvPr>
          <p:cNvSpPr/>
          <p:nvPr userDrawn="1"/>
        </p:nvSpPr>
        <p:spPr>
          <a:xfrm>
            <a:off x="7298871" y="326571"/>
            <a:ext cx="1845129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17519-E7D8-F441-87F7-552302BC6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9" y="463550"/>
            <a:ext cx="1948246" cy="9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41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070471-CC99-4D58-8C78-E96AE773E7F7}"/>
              </a:ext>
            </a:extLst>
          </p:cNvPr>
          <p:cNvSpPr/>
          <p:nvPr/>
        </p:nvSpPr>
        <p:spPr>
          <a:xfrm>
            <a:off x="0" y="3512322"/>
            <a:ext cx="9144000" cy="3345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937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96C31F-5CDB-46D5-8598-D458912621F6}"/>
              </a:ext>
            </a:extLst>
          </p:cNvPr>
          <p:cNvSpPr/>
          <p:nvPr userDrawn="1"/>
        </p:nvSpPr>
        <p:spPr>
          <a:xfrm>
            <a:off x="0" y="3512322"/>
            <a:ext cx="9144000" cy="3345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29173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0B6E8CE-DEB5-47A6-A48C-0AC5890C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97" y="1087046"/>
            <a:ext cx="7886700" cy="93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53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D59DD9F-81C0-4C5A-93BB-F0F4B15D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0493"/>
            <a:ext cx="7886700" cy="93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9C4ECA8-4095-41CF-AE2E-902C6698D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2" y="1601604"/>
            <a:ext cx="7881938" cy="444623"/>
          </a:xfrm>
        </p:spPr>
        <p:txBody>
          <a:bodyPr/>
          <a:lstStyle>
            <a:lvl1pPr marL="0" indent="0">
              <a:buNone/>
              <a:defRPr sz="1800">
                <a:solidFill>
                  <a:srgbClr val="C000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9621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219456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064964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056293-B3B2-4967-B817-ED7489F2C497}"/>
              </a:ext>
            </a:extLst>
          </p:cNvPr>
          <p:cNvSpPr/>
          <p:nvPr userDrawn="1"/>
        </p:nvSpPr>
        <p:spPr>
          <a:xfrm>
            <a:off x="0" y="4746662"/>
            <a:ext cx="9144000" cy="2111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6085D-8D98-407A-9F0F-A086C6711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8194B-A836-4FAB-A313-CE64C458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4F6A-1721-4EAD-A98B-1BCF9081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6F1D152-0439-45A1-9716-4DB526CC3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8286"/>
            <a:ext cx="9144000" cy="525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7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AC2BEF-786F-4F5E-9C3B-66AFBAF6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233D70-79C1-4FEA-AC04-5F3C0FA1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F0749-6701-4113-BF92-BCC5C08A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C3267DC-CDAA-44EA-8B11-89D408DB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0493"/>
            <a:ext cx="7886700" cy="93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037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BA3F9-4024-477F-9782-34F9D02DE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27DD2-1FD2-4617-A4E1-7C0B0672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84D38-7268-434C-A20A-2B8DAB39C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0CEDE-F880-4D0F-BBDD-C00E9CF30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C4A86A-EE12-4B1A-B150-FEDDBCF4F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59" y="987425"/>
            <a:ext cx="2951560" cy="10699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5CB3457-DBC2-4BB5-8C7E-256381C08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459" y="2057400"/>
            <a:ext cx="295156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64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36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056293-B3B2-4967-B817-ED7489F2C497}"/>
              </a:ext>
            </a:extLst>
          </p:cNvPr>
          <p:cNvSpPr/>
          <p:nvPr/>
        </p:nvSpPr>
        <p:spPr>
          <a:xfrm>
            <a:off x="0" y="4746662"/>
            <a:ext cx="9144000" cy="2111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6085D-8D98-407A-9F0F-A086C6711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8194B-A836-4FAB-A313-CE64C458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4F6A-1721-4EAD-A98B-1BCF9081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6F1D152-0439-45A1-9716-4DB526CC3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8286"/>
            <a:ext cx="9144000" cy="5251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C780E4-5250-4C59-A2DE-D5FEEAA70A6F}"/>
              </a:ext>
            </a:extLst>
          </p:cNvPr>
          <p:cNvSpPr/>
          <p:nvPr userDrawn="1"/>
        </p:nvSpPr>
        <p:spPr>
          <a:xfrm>
            <a:off x="0" y="4746662"/>
            <a:ext cx="9144000" cy="2111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03C01BE-97A8-42D1-AFB2-82EA3E606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8286"/>
            <a:ext cx="9144000" cy="525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070471-CC99-4D58-8C78-E96AE773E7F7}"/>
              </a:ext>
            </a:extLst>
          </p:cNvPr>
          <p:cNvSpPr/>
          <p:nvPr userDrawn="1"/>
        </p:nvSpPr>
        <p:spPr>
          <a:xfrm>
            <a:off x="0" y="3512322"/>
            <a:ext cx="9144000" cy="3345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937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892573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07578" y="1178428"/>
            <a:ext cx="7941786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rgbClr val="C00000"/>
                </a:solidFill>
                <a:latin typeface="HelveticaNeueLT Std Lt" panose="020B0403020202020204" pitchFamily="34" charset="0"/>
                <a:ea typeface="HelveticaNeueLT Std Lt" panose="020B0403020202020204" pitchFamily="34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807578" y="455086"/>
            <a:ext cx="7941786" cy="66051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lang="en-US" sz="3300" kern="1200" dirty="0" smtClean="0">
                <a:solidFill>
                  <a:schemeClr val="tx2">
                    <a:lumMod val="50000"/>
                  </a:schemeClr>
                </a:solidFill>
                <a:latin typeface="HelveticaNeueLT Std Med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23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BBB5-5D48-4B7F-899D-1595B372A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F856C-FBC9-4F06-9A9A-2BA318595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7CF6F-2E24-481C-83CB-497D26A28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92325-2C33-428D-AAA8-20B34EBA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164CB-C47B-4A54-BB27-3C8857A99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174C90-2484-DD4F-B145-275EA86EEB44}"/>
              </a:ext>
            </a:extLst>
          </p:cNvPr>
          <p:cNvSpPr/>
          <p:nvPr userDrawn="1"/>
        </p:nvSpPr>
        <p:spPr>
          <a:xfrm>
            <a:off x="7298871" y="326571"/>
            <a:ext cx="1845129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8FF763-FF19-434F-9B85-DD1973B5C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9" y="463550"/>
            <a:ext cx="1948246" cy="9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4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736EA-4D91-41A8-B8C8-4D92A5E7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4" y="1709739"/>
            <a:ext cx="8055524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0EEA0-0AD7-44E4-B835-AFEE4BC7F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064" y="4589464"/>
            <a:ext cx="8055524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C000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76CB7-F48D-4CBA-A52B-D04F20009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E870F-BE4B-470A-8743-1D5FDA994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7D462-1461-46CB-9704-21B5DDC3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456EA1-2386-1A43-B029-C846236A0DE0}"/>
              </a:ext>
            </a:extLst>
          </p:cNvPr>
          <p:cNvSpPr/>
          <p:nvPr userDrawn="1"/>
        </p:nvSpPr>
        <p:spPr>
          <a:xfrm>
            <a:off x="7298871" y="326571"/>
            <a:ext cx="1845129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F5C61-1CBA-0E4D-A4B9-4172A7E6C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9" y="463550"/>
            <a:ext cx="1948246" cy="9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66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282EE-ED72-4962-B8EE-2A1E2C3B6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71FD7-B7E6-4D90-B6AA-5231D1D49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064" y="2199856"/>
            <a:ext cx="3886201" cy="3977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2E5A05-CEC5-4807-BB82-38AACF2C5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199855"/>
            <a:ext cx="3886200" cy="39771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9CC46-68D8-4F28-A111-5691C079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C0A1D-429F-48B8-B05A-04E34750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2859F-2602-4A4D-9F1C-E700674B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CEFA5-C584-1247-9727-D8E1556FC8C2}"/>
              </a:ext>
            </a:extLst>
          </p:cNvPr>
          <p:cNvSpPr/>
          <p:nvPr userDrawn="1"/>
        </p:nvSpPr>
        <p:spPr>
          <a:xfrm>
            <a:off x="7298871" y="326571"/>
            <a:ext cx="1845129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2D36EA-CCDC-0148-8390-CF0F45F81B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9" y="463550"/>
            <a:ext cx="1948246" cy="9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0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BC24-950C-4DBD-804B-F8A2BBE1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3" y="1050154"/>
            <a:ext cx="7886700" cy="10957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3D166-6272-4AA4-B512-9A8DC6252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997" y="2145860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33FF0-3DB9-4E6E-91D2-53B3EC06A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997" y="3006726"/>
            <a:ext cx="3868340" cy="31829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B9A53-C7B1-4DD5-A051-CC2855B22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4372" y="2145860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FD0E9D-3694-4F28-9A5D-1293760D0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4372" y="3006726"/>
            <a:ext cx="3887391" cy="31829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5BFF5F-3382-459E-9943-BBB20E90A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22FC8A-CC86-49CE-9B79-06E1C6F2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8B6D70-A1C1-4904-9367-52A1C59D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F08BAF-834B-2442-B47E-52AF312D3918}"/>
              </a:ext>
            </a:extLst>
          </p:cNvPr>
          <p:cNvSpPr/>
          <p:nvPr userDrawn="1"/>
        </p:nvSpPr>
        <p:spPr>
          <a:xfrm>
            <a:off x="7298871" y="326571"/>
            <a:ext cx="1845129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AC03B1-C52A-B94E-8752-758166DDED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9" y="463550"/>
            <a:ext cx="1948246" cy="9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6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AC2BEF-786F-4F5E-9C3B-66AFBAF6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233D70-79C1-4FEA-AC04-5F3C0FA1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F0749-6701-4113-BF92-BCC5C08A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766C7C4-2FA9-4C87-89BD-E4B340B0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4" y="1087047"/>
            <a:ext cx="8060287" cy="93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D6DB1-5A38-AC41-8C07-280FC3D05777}"/>
              </a:ext>
            </a:extLst>
          </p:cNvPr>
          <p:cNvSpPr/>
          <p:nvPr userDrawn="1"/>
        </p:nvSpPr>
        <p:spPr>
          <a:xfrm>
            <a:off x="7298871" y="326571"/>
            <a:ext cx="1845129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BC0467-C898-8A4F-8B7D-21927DB1B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9" y="463550"/>
            <a:ext cx="1948246" cy="9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4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B1D73-85C4-4389-812D-C445C5D4C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4AF187-48C1-4DEF-BE14-8B634951E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E0530-B338-44B5-9BC1-4B7F2AFDC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9BAB52-7069-454D-957F-05CCA6A5A797}"/>
              </a:ext>
            </a:extLst>
          </p:cNvPr>
          <p:cNvSpPr/>
          <p:nvPr userDrawn="1"/>
        </p:nvSpPr>
        <p:spPr>
          <a:xfrm>
            <a:off x="7298871" y="326571"/>
            <a:ext cx="1845129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536E69-EF07-8A45-AFA5-6837CF7A9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9" y="463550"/>
            <a:ext cx="1948246" cy="9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9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D07C7-E09B-4385-9E6A-B97EA771E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35" y="987426"/>
            <a:ext cx="2951560" cy="10699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48CCA-0D14-4DE4-8642-1BD99CA8E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6F2D2-CBD0-4B20-84AD-12C477A40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635" y="2057401"/>
            <a:ext cx="295156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BC052-6631-410B-B92D-2D42444D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402A-71C9-45A8-8674-3A31D55AB06C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513FC-0641-4156-A1EF-7E025F539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21495-70B4-4EF0-B92E-9345E639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3A55-C093-4CFF-A53D-9AD5B647685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5C06AF-88DC-4443-A25A-8375DB053B1B}"/>
              </a:ext>
            </a:extLst>
          </p:cNvPr>
          <p:cNvSpPr/>
          <p:nvPr userDrawn="1"/>
        </p:nvSpPr>
        <p:spPr>
          <a:xfrm>
            <a:off x="7298871" y="326571"/>
            <a:ext cx="1845129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C628E5-4E97-7C4E-8831-84CEA4D81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9" y="463550"/>
            <a:ext cx="1948246" cy="9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0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AD945-6987-4C05-9BCC-0F5F9004E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064" y="2144993"/>
            <a:ext cx="8060287" cy="4031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7C00E-9F3F-438C-BB3A-8100D1521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5063" y="6363176"/>
            <a:ext cx="2102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  <a:latin typeface="HelveticaNeueLT Std Lt" panose="020B0403020202020204" pitchFamily="34" charset="0"/>
              </a:defRPr>
            </a:lvl1pPr>
          </a:lstStyle>
          <a:p>
            <a:fld id="{1046402A-71C9-45A8-8674-3A31D55AB06C}" type="datetimeFigureOut">
              <a:rPr lang="en-US" smtClean="0"/>
              <a:pPr/>
              <a:t>12/12/18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95B47-4D60-4D1B-BACB-86C5ACD02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88">
                <a:solidFill>
                  <a:schemeClr val="tx1">
                    <a:tint val="75000"/>
                  </a:schemeClr>
                </a:solidFill>
                <a:latin typeface="HelveticaNeueLT Std Lt" panose="020B04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84616-DC0C-476A-8903-DCF1E9922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HelveticaNeueLT Std Lt" panose="020B0403020202020204" pitchFamily="34" charset="0"/>
              </a:defRPr>
            </a:lvl1pPr>
          </a:lstStyle>
          <a:p>
            <a:fld id="{89093A55-C093-4CFF-A53D-9AD5B64768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7D6E2-0273-4799-AB47-54B699A83C0E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682" y="423780"/>
            <a:ext cx="1295480" cy="87476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23E79-9305-4E20-B9C3-AB692B36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4" y="1087047"/>
            <a:ext cx="8060287" cy="933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35936D-31D5-4531-8334-13F6A9F8730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398"/>
          <a:stretch/>
        </p:blipFill>
        <p:spPr>
          <a:xfrm>
            <a:off x="0" y="-1"/>
            <a:ext cx="9144000" cy="1068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4AA397-D865-441F-AD47-2CF4BA9E755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682" y="423780"/>
            <a:ext cx="1295480" cy="8747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50BFE-0DA2-4923-AEBF-D27808763E5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8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5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7" r:id="rId15"/>
    <p:sldLayoutId id="2147483677" r:id="rId16"/>
    <p:sldLayoutId id="2147483654" r:id="rId17"/>
    <p:sldLayoutId id="2147483657" r:id="rId18"/>
    <p:sldLayoutId id="2147483670" r:id="rId19"/>
    <p:sldLayoutId id="2147483671" r:id="rId20"/>
    <p:sldLayoutId id="2147483672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ivanovich@amca.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://www.amca.org/store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42E5D6-A3AD-4700-8FDD-AB985CF149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2: Upcoming Changes to International Standards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B43F656-0EC7-47ED-AC3B-2A62E6FFB7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/>
              <a:t>Malaysia ASHRAE, 5 December </a:t>
            </a:r>
            <a:r>
              <a:rPr lang="en-US" dirty="0"/>
              <a:t>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04022-01B5-874E-AC89-6B12C7B4F1D5}"/>
              </a:ext>
            </a:extLst>
          </p:cNvPr>
          <p:cNvSpPr txBox="1"/>
          <p:nvPr/>
        </p:nvSpPr>
        <p:spPr>
          <a:xfrm>
            <a:off x="4572000" y="296996"/>
            <a:ext cx="4152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Michael Ivanovich</a:t>
            </a:r>
          </a:p>
          <a:p>
            <a:r>
              <a:rPr lang="en-US" dirty="0">
                <a:solidFill>
                  <a:schemeClr val="bg1"/>
                </a:solidFill>
              </a:rPr>
              <a:t>Senior Director, AMCA International</a:t>
            </a:r>
          </a:p>
          <a:p>
            <a:r>
              <a:rPr lang="en-US" dirty="0">
                <a:solidFill>
                  <a:schemeClr val="bg1"/>
                </a:solidFill>
                <a:hlinkClick r:id="rId2"/>
              </a:rPr>
              <a:t>mivanovich@amca.org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7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141D-DC8B-2745-9A75-27733192A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AMCA Standard 205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AE85B-F971-DA4E-97FC-98553A772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AMCA Standard 205 Energy Efficiency Classification for Fans defines Fan Energy Grade (FEG)</a:t>
            </a:r>
          </a:p>
          <a:p>
            <a:r>
              <a:rPr lang="en-US" dirty="0">
                <a:solidFill>
                  <a:srgbClr val="000000"/>
                </a:solidFill>
              </a:rPr>
              <a:t>First published in 2010</a:t>
            </a:r>
          </a:p>
          <a:p>
            <a:r>
              <a:rPr lang="en-US" dirty="0">
                <a:solidFill>
                  <a:srgbClr val="000000"/>
                </a:solidFill>
              </a:rPr>
              <a:t>Last revised in 2012</a:t>
            </a:r>
          </a:p>
          <a:p>
            <a:r>
              <a:rPr lang="en-US" dirty="0">
                <a:solidFill>
                  <a:srgbClr val="000000"/>
                </a:solidFill>
              </a:rPr>
              <a:t>Next revision will be published in 2019</a:t>
            </a:r>
          </a:p>
          <a:p>
            <a:r>
              <a:rPr lang="en-US" dirty="0">
                <a:solidFill>
                  <a:srgbClr val="000000"/>
                </a:solidFill>
              </a:rPr>
              <a:t>Latest changes are now in final balloting process</a:t>
            </a:r>
          </a:p>
        </p:txBody>
      </p:sp>
    </p:spTree>
    <p:extLst>
      <p:ext uri="{BB962C8B-B14F-4D97-AF65-F5344CB8AC3E}">
        <p14:creationId xmlns:p14="http://schemas.microsoft.com/office/powerpoint/2010/main" val="3884081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141D-DC8B-2745-9A75-27733192A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AMCA Standard 205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AE85B-F971-DA4E-97FC-98553A772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Changes to AMCA Standard 205 are: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Deleted circulating fans from the scope (AMCA Standard 230)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Changed “fan size” to “impeller diameter” throughout standard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Moved 15-percentage point sizing/selection window to “informational” appendix, instead of “normative” appendix (not mandatory)</a:t>
            </a:r>
          </a:p>
        </p:txBody>
      </p:sp>
    </p:spTree>
    <p:extLst>
      <p:ext uri="{BB962C8B-B14F-4D97-AF65-F5344CB8AC3E}">
        <p14:creationId xmlns:p14="http://schemas.microsoft.com/office/powerpoint/2010/main" val="1594555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76D7E-7EAC-B34B-A55A-AA0F5895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Harmonizing AMCA and ISO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B9929-839F-FC47-8E60-7B6E7EB8F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ISO Jet Tunnel Fan testing standard is being updated</a:t>
            </a:r>
          </a:p>
          <a:p>
            <a:r>
              <a:rPr lang="en-US" dirty="0">
                <a:solidFill>
                  <a:srgbClr val="000000"/>
                </a:solidFill>
              </a:rPr>
              <a:t>Changes in AMCA 205-2019 will be brought into ISO 12759</a:t>
            </a:r>
          </a:p>
          <a:p>
            <a:r>
              <a:rPr lang="en-US" dirty="0">
                <a:solidFill>
                  <a:srgbClr val="000000"/>
                </a:solidFill>
              </a:rPr>
              <a:t>AMCA 207 for calculating part-load efficiencies of motors and drives will be a separate section of ISO 12759</a:t>
            </a:r>
          </a:p>
          <a:p>
            <a:r>
              <a:rPr lang="en-US" dirty="0">
                <a:solidFill>
                  <a:srgbClr val="000000"/>
                </a:solidFill>
              </a:rPr>
              <a:t>AMCA 208 for calculating FEI will be a separate section of ISO 12759</a:t>
            </a:r>
          </a:p>
          <a:p>
            <a:r>
              <a:rPr lang="en-US" dirty="0">
                <a:solidFill>
                  <a:srgbClr val="000000"/>
                </a:solidFill>
              </a:rPr>
              <a:t>ISO and AMCA combining resources for System Effect technical report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Will lead to revisions of AMCA Publication 201- Fans and Systems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Calculation of System Effect Factor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14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50F41-1ED3-4C43-9E59-9C5C7C43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Harmonizing AMCA and ISO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9F2E0-4F0C-484D-B68F-1D4D5358E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AMCA and ISO are international standards bodies</a:t>
            </a:r>
          </a:p>
          <a:p>
            <a:r>
              <a:rPr lang="en-US" dirty="0">
                <a:solidFill>
                  <a:srgbClr val="000000"/>
                </a:solidFill>
              </a:rPr>
              <a:t>Many ISO standards started from AMCA standards</a:t>
            </a:r>
          </a:p>
          <a:p>
            <a:r>
              <a:rPr lang="en-US" dirty="0">
                <a:solidFill>
                  <a:srgbClr val="000000"/>
                </a:solidFill>
              </a:rPr>
              <a:t>Some AMCA standards started from ISO standards</a:t>
            </a:r>
          </a:p>
          <a:p>
            <a:r>
              <a:rPr lang="en-US" dirty="0">
                <a:solidFill>
                  <a:srgbClr val="000000"/>
                </a:solidFill>
              </a:rPr>
              <a:t>The industry would like to purchase only one set of standards</a:t>
            </a:r>
          </a:p>
          <a:p>
            <a:r>
              <a:rPr lang="en-US" dirty="0">
                <a:solidFill>
                  <a:srgbClr val="000000"/>
                </a:solidFill>
              </a:rPr>
              <a:t>So, AMCA and ISO are working on harmonization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0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E42EA-3EA4-DB44-A9CD-C77C6958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Comparable AMCA and ISO Standards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49D2C20-0D43-8E49-829E-86B11D9C80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291885"/>
              </p:ext>
            </p:extLst>
          </p:nvPr>
        </p:nvGraphicFramePr>
        <p:xfrm>
          <a:off x="455613" y="2144713"/>
          <a:ext cx="8169096" cy="42987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48557">
                  <a:extLst>
                    <a:ext uri="{9D8B030D-6E8A-4147-A177-3AD203B41FA5}">
                      <a16:colId xmlns:a16="http://schemas.microsoft.com/office/drawing/2014/main" val="959742650"/>
                    </a:ext>
                  </a:extLst>
                </a:gridCol>
                <a:gridCol w="915365">
                  <a:extLst>
                    <a:ext uri="{9D8B030D-6E8A-4147-A177-3AD203B41FA5}">
                      <a16:colId xmlns:a16="http://schemas.microsoft.com/office/drawing/2014/main" val="1211429467"/>
                    </a:ext>
                  </a:extLst>
                </a:gridCol>
                <a:gridCol w="1304396">
                  <a:extLst>
                    <a:ext uri="{9D8B030D-6E8A-4147-A177-3AD203B41FA5}">
                      <a16:colId xmlns:a16="http://schemas.microsoft.com/office/drawing/2014/main" val="778292275"/>
                    </a:ext>
                  </a:extLst>
                </a:gridCol>
                <a:gridCol w="1109880">
                  <a:extLst>
                    <a:ext uri="{9D8B030D-6E8A-4147-A177-3AD203B41FA5}">
                      <a16:colId xmlns:a16="http://schemas.microsoft.com/office/drawing/2014/main" val="2097855812"/>
                    </a:ext>
                  </a:extLst>
                </a:gridCol>
                <a:gridCol w="3790898">
                  <a:extLst>
                    <a:ext uri="{9D8B030D-6E8A-4147-A177-3AD203B41FA5}">
                      <a16:colId xmlns:a16="http://schemas.microsoft.com/office/drawing/2014/main" val="525891487"/>
                    </a:ext>
                  </a:extLst>
                </a:gridCol>
              </a:tblGrid>
              <a:tr h="717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AMCA </a:t>
                      </a:r>
                      <a:b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No.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ISO </a:t>
                      </a:r>
                      <a:b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No.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First </a:t>
                      </a:r>
                      <a:b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AMCA Year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First</a:t>
                      </a:r>
                      <a:b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ISO Year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Abbreviated Titles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45223"/>
                  </a:ext>
                </a:extLst>
              </a:tr>
              <a:tr h="5418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14694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u="none" strike="noStrike" dirty="0">
                          <a:effectLst/>
                        </a:rPr>
                        <a:t>Fans - Balance and Vibration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777232"/>
                  </a:ext>
                </a:extLst>
              </a:tr>
              <a:tr h="628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Section  in 12759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u="none" strike="noStrike" dirty="0">
                          <a:effectLst/>
                        </a:rPr>
                        <a:t>Fans - FEG (AMCA and </a:t>
                      </a:r>
                      <a:r>
                        <a:rPr lang="en-US" sz="1400" u="none" strike="noStrike" dirty="0" err="1">
                          <a:effectLst/>
                        </a:rPr>
                        <a:t>iSO</a:t>
                      </a:r>
                      <a:r>
                        <a:rPr lang="en-US" sz="1400" u="none" strike="noStrike" dirty="0">
                          <a:effectLst/>
                        </a:rPr>
                        <a:t>)  and FMEG (ISO)</a:t>
                      </a: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489204"/>
                  </a:ext>
                </a:extLst>
              </a:tr>
              <a:tr h="628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Section in 12759</a:t>
                      </a: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u="none" strike="noStrike" dirty="0">
                          <a:effectLst/>
                        </a:rPr>
                        <a:t>Fans - Part Load Motor and Drive Efficiency Calculation</a:t>
                      </a:r>
                    </a:p>
                    <a:p>
                      <a:pPr marL="342900" marR="0" lvl="1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REVISION IN PROGRESS; nearly done</a:t>
                      </a: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298338"/>
                  </a:ext>
                </a:extLst>
              </a:tr>
              <a:tr h="5418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Section in 12759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u="none" strike="noStrike" dirty="0">
                          <a:effectLst/>
                        </a:rPr>
                        <a:t>Fans - Calculating Fan Energy Index</a:t>
                      </a:r>
                    </a:p>
                    <a:p>
                      <a:pPr marL="342900" marR="0" lvl="1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REVISION IN PROGRESS; early stages</a:t>
                      </a: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782540"/>
                  </a:ext>
                </a:extLst>
              </a:tr>
              <a:tr h="5418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5801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1923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1997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u="none" strike="noStrike" dirty="0">
                          <a:effectLst/>
                        </a:rPr>
                        <a:t>Fans - Testing for Rating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451555"/>
                  </a:ext>
                </a:extLst>
              </a:tr>
              <a:tr h="683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13348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u="none" strike="noStrike" dirty="0">
                          <a:effectLst/>
                        </a:rPr>
                        <a:t>Fans - Tolerances, methods of conversion and technical data presentation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684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214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E42EA-3EA4-DB44-A9CD-C77C6958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Comparable AMCA and ISO Standards</a:t>
            </a:r>
            <a:br>
              <a:rPr lang="en-US" dirty="0"/>
            </a:br>
            <a:r>
              <a:rPr lang="en-US" dirty="0"/>
              <a:t>(continued)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1E46D79-873E-994E-81CC-75B02B0425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1698736"/>
              </p:ext>
            </p:extLst>
          </p:nvPr>
        </p:nvGraphicFramePr>
        <p:xfrm>
          <a:off x="455064" y="2020470"/>
          <a:ext cx="8225544" cy="433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634">
                  <a:extLst>
                    <a:ext uri="{9D8B030D-6E8A-4147-A177-3AD203B41FA5}">
                      <a16:colId xmlns:a16="http://schemas.microsoft.com/office/drawing/2014/main" val="1842764775"/>
                    </a:ext>
                  </a:extLst>
                </a:gridCol>
                <a:gridCol w="887127">
                  <a:extLst>
                    <a:ext uri="{9D8B030D-6E8A-4147-A177-3AD203B41FA5}">
                      <a16:colId xmlns:a16="http://schemas.microsoft.com/office/drawing/2014/main" val="1034028314"/>
                    </a:ext>
                  </a:extLst>
                </a:gridCol>
                <a:gridCol w="1232761">
                  <a:extLst>
                    <a:ext uri="{9D8B030D-6E8A-4147-A177-3AD203B41FA5}">
                      <a16:colId xmlns:a16="http://schemas.microsoft.com/office/drawing/2014/main" val="3368012149"/>
                    </a:ext>
                  </a:extLst>
                </a:gridCol>
                <a:gridCol w="1278845">
                  <a:extLst>
                    <a:ext uri="{9D8B030D-6E8A-4147-A177-3AD203B41FA5}">
                      <a16:colId xmlns:a16="http://schemas.microsoft.com/office/drawing/2014/main" val="1787672762"/>
                    </a:ext>
                  </a:extLst>
                </a:gridCol>
                <a:gridCol w="3863177">
                  <a:extLst>
                    <a:ext uri="{9D8B030D-6E8A-4147-A177-3AD203B41FA5}">
                      <a16:colId xmlns:a16="http://schemas.microsoft.com/office/drawing/2014/main" val="2229301603"/>
                    </a:ext>
                  </a:extLst>
                </a:gridCol>
              </a:tblGrid>
              <a:tr h="8235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AMCA </a:t>
                      </a:r>
                      <a:br>
                        <a:rPr lang="en-US" sz="1600" b="1" u="none" strike="noStrike" dirty="0">
                          <a:effectLst/>
                        </a:rPr>
                      </a:br>
                      <a:r>
                        <a:rPr lang="en-US" sz="1600" b="1" u="none" strike="noStrike" dirty="0">
                          <a:effectLst/>
                        </a:rPr>
                        <a:t>No.</a:t>
                      </a:r>
                      <a:endParaRPr lang="en-US" sz="1600" b="1" i="0" u="none" strike="noStrike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ISO </a:t>
                      </a:r>
                      <a:br>
                        <a:rPr lang="en-US" sz="1600" b="1" u="none" strike="noStrike" dirty="0">
                          <a:effectLst/>
                        </a:rPr>
                      </a:br>
                      <a:r>
                        <a:rPr lang="en-US" sz="1600" b="1" u="none" strike="noStrike" dirty="0">
                          <a:effectLst/>
                        </a:rPr>
                        <a:t>No.</a:t>
                      </a:r>
                      <a:endParaRPr lang="en-US" sz="1600" b="1" i="0" u="none" strike="noStrike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First </a:t>
                      </a:r>
                      <a:br>
                        <a:rPr lang="en-US" sz="1600" b="1" u="none" strike="noStrike" dirty="0">
                          <a:effectLst/>
                        </a:rPr>
                      </a:br>
                      <a:r>
                        <a:rPr lang="en-US" sz="1600" b="1" u="none" strike="noStrike" dirty="0">
                          <a:effectLst/>
                        </a:rPr>
                        <a:t>AMCA Year</a:t>
                      </a:r>
                      <a:endParaRPr lang="en-US" sz="1600" b="1" i="0" u="none" strike="noStrike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First</a:t>
                      </a:r>
                      <a:br>
                        <a:rPr lang="en-US" sz="1600" b="1" u="none" strike="noStrike" dirty="0">
                          <a:effectLst/>
                        </a:rPr>
                      </a:br>
                      <a:r>
                        <a:rPr lang="en-US" sz="1600" b="1" u="none" strike="noStrike" dirty="0">
                          <a:effectLst/>
                        </a:rPr>
                        <a:t> ISO Year</a:t>
                      </a:r>
                      <a:endParaRPr lang="en-US" sz="1600" b="1" i="0" u="none" strike="noStrike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Abbreviated Titles</a:t>
                      </a:r>
                      <a:endParaRPr lang="en-US" sz="1600" b="1" i="0" u="none" strike="noStrike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73864"/>
                  </a:ext>
                </a:extLst>
              </a:tr>
              <a:tr h="621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27327-1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1982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u="none" strike="noStrike" dirty="0">
                          <a:effectLst/>
                        </a:rPr>
                        <a:t>Air Curtain Testing for Rating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45411"/>
                  </a:ext>
                </a:extLst>
              </a:tr>
              <a:tr h="621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working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1995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u="none" strike="noStrike" dirty="0">
                          <a:effectLst/>
                        </a:rPr>
                        <a:t>Positive Pressure Ventilator Testing for Rating</a:t>
                      </a:r>
                    </a:p>
                    <a:p>
                      <a:pPr lvl="1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 STARTING ISO STANDARD DEVELOPMENT</a:t>
                      </a: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313626"/>
                  </a:ext>
                </a:extLst>
              </a:tr>
              <a:tr h="621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13350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2001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1999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u="none" strike="noStrike" dirty="0">
                          <a:effectLst/>
                        </a:rPr>
                        <a:t>Jet Tunnel Fan Testing for Rating</a:t>
                      </a:r>
                    </a:p>
                    <a:p>
                      <a:pPr marL="342900" marR="0" lvl="1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REVISION IN PROGRESS; midway</a:t>
                      </a: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629495"/>
                  </a:ext>
                </a:extLst>
              </a:tr>
              <a:tr h="9023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13347-2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1962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u="none" strike="noStrike" dirty="0">
                          <a:effectLst/>
                        </a:rPr>
                        <a:t>Fans- Determination of fan sound power levels — Part 2: Reverberant room method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414526"/>
                  </a:ext>
                </a:extLst>
              </a:tr>
              <a:tr h="7213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13347-4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2007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400" u="none" strike="noStrike" dirty="0">
                          <a:effectLst/>
                        </a:rPr>
                        <a:t>Fans -- Determination of fan sound power levels- Part 4: Sound intensity method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1" marR="3511" marT="35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125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243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A638-1C79-534F-9829-6BC08319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– AMCA Standards Harmonization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167D8-78B4-CF4E-ACAE-0EBFF53E9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64" y="2020471"/>
            <a:ext cx="8060287" cy="4156492"/>
          </a:xfrm>
        </p:spPr>
        <p:txBody>
          <a:bodyPr/>
          <a:lstStyle/>
          <a:p>
            <a:r>
              <a:rPr lang="en-US" dirty="0"/>
              <a:t>ISO 12759 – Fans—Energy efficiency classification for fans</a:t>
            </a:r>
          </a:p>
          <a:p>
            <a:r>
              <a:rPr lang="en-US" dirty="0"/>
              <a:t>Using “sections” to integrate AMCA standards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91B7C1-3DC0-0D49-BDA8-CFCF1C1B3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89767"/>
              </p:ext>
            </p:extLst>
          </p:nvPr>
        </p:nvGraphicFramePr>
        <p:xfrm>
          <a:off x="455064" y="2848889"/>
          <a:ext cx="8233872" cy="3543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5932">
                  <a:extLst>
                    <a:ext uri="{9D8B030D-6E8A-4147-A177-3AD203B41FA5}">
                      <a16:colId xmlns:a16="http://schemas.microsoft.com/office/drawing/2014/main" val="3013243896"/>
                    </a:ext>
                  </a:extLst>
                </a:gridCol>
                <a:gridCol w="5785726">
                  <a:extLst>
                    <a:ext uri="{9D8B030D-6E8A-4147-A177-3AD203B41FA5}">
                      <a16:colId xmlns:a16="http://schemas.microsoft.com/office/drawing/2014/main" val="970383424"/>
                    </a:ext>
                  </a:extLst>
                </a:gridCol>
                <a:gridCol w="1422214">
                  <a:extLst>
                    <a:ext uri="{9D8B030D-6E8A-4147-A177-3AD203B41FA5}">
                      <a16:colId xmlns:a16="http://schemas.microsoft.com/office/drawing/2014/main" val="4248045665"/>
                    </a:ext>
                  </a:extLst>
                </a:gridCol>
              </a:tblGrid>
              <a:tr h="5465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ISO #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Title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Equiv. AMCA Std.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533651"/>
                  </a:ext>
                </a:extLst>
              </a:tr>
              <a:tr h="5467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12759-1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Fans – Efficiency classification for fans – Part 1: General requirements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312644"/>
                  </a:ext>
                </a:extLst>
              </a:tr>
              <a:tr h="5467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12759-2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Fans – Efficiency classification for fans – Part 2: Standard losses for drive components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AMCA 207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234398"/>
                  </a:ext>
                </a:extLst>
              </a:tr>
              <a:tr h="5467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12759-3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Fans – Efficiency classification for fans – Part 3: Fans without drives at maximum operating speed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AMCA 205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47889"/>
                  </a:ext>
                </a:extLst>
              </a:tr>
              <a:tr h="5467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12759-4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Fans – Efficiency classification for fans – Part 4: Driven fans at maximum operating speed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608548"/>
                  </a:ext>
                </a:extLst>
              </a:tr>
              <a:tr h="2629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12759-5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Fans – Efficiency classification for fans – Part 5: Jet fans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863623"/>
                  </a:ext>
                </a:extLst>
              </a:tr>
              <a:tr h="5467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12759-6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Fans – Efficiency classification for fans – Part 6: Calculation of the Fan Energy Index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AMCA 208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474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352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4" y="2470540"/>
            <a:ext cx="4476750" cy="3357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– AMCA System Effect Research</a:t>
            </a:r>
            <a:endParaRPr lang="en-US" alt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0F7C9CA5-77A1-4390-8915-28919760D7FE}" type="slidenum">
              <a:rPr lang="en-US"/>
              <a:pPr/>
              <a:t>17</a:t>
            </a:fld>
            <a:endParaRPr lang="en-US"/>
          </a:p>
        </p:txBody>
      </p:sp>
      <p:pic>
        <p:nvPicPr>
          <p:cNvPr id="10" name="Picture 4" descr="TomandWill0001">
            <a:extLst>
              <a:ext uri="{FF2B5EF4-FFF2-40B4-BE49-F238E27FC236}">
                <a16:creationId xmlns:a16="http://schemas.microsoft.com/office/drawing/2014/main" id="{496BF7AB-BEE5-2945-B1A3-0D40E20B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64" y="2174664"/>
            <a:ext cx="3310346" cy="24827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63">
            <a:extLst>
              <a:ext uri="{FF2B5EF4-FFF2-40B4-BE49-F238E27FC236}">
                <a16:creationId xmlns:a16="http://schemas.microsoft.com/office/drawing/2014/main" id="{15F45A45-9B89-5145-9314-4D926A6D0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03" y="4149321"/>
            <a:ext cx="3183759" cy="21234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B2753-EAA5-B944-BE64-2FEE14A11BD4}"/>
              </a:ext>
            </a:extLst>
          </p:cNvPr>
          <p:cNvSpPr txBox="1"/>
          <p:nvPr/>
        </p:nvSpPr>
        <p:spPr>
          <a:xfrm>
            <a:off x="628650" y="5964984"/>
            <a:ext cx="315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Images courtesy of NY Blower Co.</a:t>
            </a:r>
          </a:p>
        </p:txBody>
      </p:sp>
    </p:spTree>
    <p:extLst>
      <p:ext uri="{BB962C8B-B14F-4D97-AF65-F5344CB8AC3E}">
        <p14:creationId xmlns:p14="http://schemas.microsoft.com/office/powerpoint/2010/main" val="2745273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B8B3-304C-C248-AD6A-3680DE8A0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– AMCA System Effect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6FD8C-9D82-894A-9E62-E4649E1B8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Net </a:t>
            </a:r>
            <a:r>
              <a:rPr lang="en-US" b="1" dirty="0"/>
              <a:t>LIFETIME</a:t>
            </a:r>
            <a:r>
              <a:rPr lang="en-US" dirty="0"/>
              <a:t> impacts of system effect are:</a:t>
            </a:r>
          </a:p>
          <a:p>
            <a:pPr lvl="1"/>
            <a:r>
              <a:rPr lang="en-US" dirty="0"/>
              <a:t>Fan does not perform as rated (less airflow, pressure)</a:t>
            </a:r>
          </a:p>
          <a:p>
            <a:pPr lvl="1"/>
            <a:r>
              <a:rPr lang="en-US" dirty="0"/>
              <a:t>More energy is consumed</a:t>
            </a:r>
          </a:p>
          <a:p>
            <a:pPr lvl="1"/>
            <a:r>
              <a:rPr lang="en-US" dirty="0"/>
              <a:t>More noise is generated</a:t>
            </a:r>
          </a:p>
          <a:p>
            <a:pPr lvl="1"/>
            <a:r>
              <a:rPr lang="en-US" dirty="0"/>
              <a:t>Service life of fan can be reduced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Review of 20 years of research:</a:t>
            </a:r>
          </a:p>
          <a:p>
            <a:pPr lvl="1"/>
            <a:r>
              <a:rPr lang="en-US" b="1" dirty="0"/>
              <a:t>System Effect Factor (SEF) for fan inlet is different from outlet SEF</a:t>
            </a:r>
          </a:p>
          <a:p>
            <a:pPr lvl="1"/>
            <a:endParaRPr lang="en-US" dirty="0"/>
          </a:p>
          <a:p>
            <a:r>
              <a:rPr lang="en-US" dirty="0"/>
              <a:t>SEF-Outlet results in a pressure deficiency</a:t>
            </a:r>
          </a:p>
          <a:p>
            <a:pPr lvl="1"/>
            <a:r>
              <a:rPr lang="en-US" dirty="0"/>
              <a:t>Known and in reference materials</a:t>
            </a:r>
          </a:p>
          <a:p>
            <a:r>
              <a:rPr lang="en-US" dirty="0"/>
              <a:t>SEF-Inlet results in an airflow deficiency</a:t>
            </a:r>
          </a:p>
          <a:p>
            <a:pPr lvl="1"/>
            <a:r>
              <a:rPr lang="en-US" dirty="0"/>
              <a:t>Entirely new finding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733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DDC85-A312-9947-BF4B-F489C9664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– AMCA System Effect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EAA8-1A75-C943-A917-030C6360D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64" y="2144993"/>
            <a:ext cx="4352463" cy="4031969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SEF-outlet</a:t>
            </a:r>
            <a:r>
              <a:rPr lang="en-US" dirty="0"/>
              <a:t> is a pressure deficiency</a:t>
            </a:r>
          </a:p>
          <a:p>
            <a:r>
              <a:rPr lang="en-US" dirty="0"/>
              <a:t>SEF calculation method n </a:t>
            </a:r>
            <a:br>
              <a:rPr lang="en-US" dirty="0"/>
            </a:br>
            <a:r>
              <a:rPr lang="en-US" dirty="0"/>
              <a:t>AMCA 201-02(2011) </a:t>
            </a:r>
            <a:br>
              <a:rPr lang="en-US" dirty="0"/>
            </a:br>
            <a:r>
              <a:rPr lang="en-US" dirty="0"/>
              <a:t>       </a:t>
            </a:r>
            <a:r>
              <a:rPr lang="en-US" i="1" dirty="0"/>
              <a:t>Fans and Systems</a:t>
            </a:r>
          </a:p>
          <a:p>
            <a:r>
              <a:rPr lang="en-US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www.amca.org/store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0BBF7-2DD4-DB4B-BB63-BE5420C1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468" y="2301933"/>
            <a:ext cx="4503685" cy="418084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52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372244"/>
            <a:ext cx="1162050" cy="42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68351" y="2301080"/>
            <a:ext cx="568837" cy="566562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" y="3065034"/>
            <a:ext cx="1638914" cy="4242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245215" y="2993870"/>
            <a:ext cx="568837" cy="56656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" y="3757824"/>
            <a:ext cx="2172314" cy="4242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778615" y="3686660"/>
            <a:ext cx="568837" cy="566562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" y="4450614"/>
            <a:ext cx="2705714" cy="4242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312015" y="4379450"/>
            <a:ext cx="568837" cy="566562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" y="5143403"/>
            <a:ext cx="3239114" cy="4242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845415" y="5072238"/>
            <a:ext cx="568837" cy="566562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</a:rPr>
              <a:t>5</a:t>
            </a:r>
          </a:p>
        </p:txBody>
      </p:sp>
      <p:sp>
        <p:nvSpPr>
          <p:cNvPr id="25" name="Inhaltsplatzhalter 4"/>
          <p:cNvSpPr txBox="1">
            <a:spLocks/>
          </p:cNvSpPr>
          <p:nvPr/>
        </p:nvSpPr>
        <p:spPr>
          <a:xfrm>
            <a:off x="1529633" y="2435178"/>
            <a:ext cx="7218157" cy="2908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ASHRAE Standard 90.1 (Model Energy Standards)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Inhaltsplatzhalter 4"/>
          <p:cNvSpPr txBox="1">
            <a:spLocks/>
          </p:cNvSpPr>
          <p:nvPr/>
        </p:nvSpPr>
        <p:spPr>
          <a:xfrm>
            <a:off x="2022116" y="3125982"/>
            <a:ext cx="6725674" cy="2908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AMCA Standard 205 for FEG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28" name="Inhaltsplatzhalter 4"/>
          <p:cNvSpPr txBox="1">
            <a:spLocks/>
          </p:cNvSpPr>
          <p:nvPr/>
        </p:nvSpPr>
        <p:spPr>
          <a:xfrm>
            <a:off x="2514601" y="3818695"/>
            <a:ext cx="6233189" cy="2908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Harmonization of AMCA and ISO Standards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0" name="Inhaltsplatzhalter 4"/>
          <p:cNvSpPr txBox="1">
            <a:spLocks/>
          </p:cNvSpPr>
          <p:nvPr/>
        </p:nvSpPr>
        <p:spPr>
          <a:xfrm>
            <a:off x="3030358" y="4526681"/>
            <a:ext cx="5717432" cy="2908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ISO System Effect and AMCA 201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1" name="Inhaltsplatzhalter 4"/>
          <p:cNvSpPr txBox="1">
            <a:spLocks/>
          </p:cNvSpPr>
          <p:nvPr/>
        </p:nvSpPr>
        <p:spPr>
          <a:xfrm>
            <a:off x="3581400" y="5209795"/>
            <a:ext cx="5166389" cy="2908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Summary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799D28-F06F-6945-9BFA-F0753A296C1B}"/>
              </a:ext>
            </a:extLst>
          </p:cNvPr>
          <p:cNvSpPr/>
          <p:nvPr/>
        </p:nvSpPr>
        <p:spPr>
          <a:xfrm>
            <a:off x="7298871" y="326571"/>
            <a:ext cx="1845129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192491-30ED-4D48-B111-4596EBD41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9" y="463550"/>
            <a:ext cx="1948246" cy="9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36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8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3" grpId="0" animBg="1"/>
      <p:bldP spid="24" grpId="0" animBg="1"/>
      <p:bldP spid="34" grpId="0" animBg="1"/>
      <p:bldP spid="35" grpId="0" animBg="1"/>
      <p:bldP spid="41" grpId="0" animBg="1"/>
      <p:bldP spid="43" grpId="0" animBg="1"/>
      <p:bldP spid="49" grpId="0" animBg="1"/>
      <p:bldP spid="50" grpId="0" animBg="1"/>
      <p:bldP spid="25" grpId="0"/>
      <p:bldP spid="27" grpId="0"/>
      <p:bldP spid="28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DDC85-A312-9947-BF4B-F489C9664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– AMCA System Effect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BEAA8-1A75-C943-A917-030C6360D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65" y="2144993"/>
            <a:ext cx="4599074" cy="4031969"/>
          </a:xfrm>
        </p:spPr>
        <p:txBody>
          <a:bodyPr>
            <a:norm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SEF-inlet</a:t>
            </a:r>
            <a:r>
              <a:rPr lang="en-US" sz="2000" dirty="0"/>
              <a:t> is an air flow </a:t>
            </a:r>
            <a:br>
              <a:rPr lang="en-US" sz="2000" dirty="0"/>
            </a:br>
            <a:r>
              <a:rPr lang="en-US" sz="2000" dirty="0"/>
              <a:t>deficiency</a:t>
            </a:r>
          </a:p>
          <a:p>
            <a:r>
              <a:rPr lang="en-US" sz="2000" dirty="0"/>
              <a:t>ISO Technical Report in </a:t>
            </a:r>
            <a:br>
              <a:rPr lang="en-US" sz="2000" dirty="0"/>
            </a:br>
            <a:r>
              <a:rPr lang="en-US" sz="2000" dirty="0"/>
              <a:t>progress:</a:t>
            </a:r>
          </a:p>
          <a:p>
            <a:r>
              <a:rPr lang="en-US" sz="2000" dirty="0"/>
              <a:t>ISO/WD TR 16219:</a:t>
            </a:r>
            <a:r>
              <a:rPr lang="en-US" sz="2000" dirty="0">
                <a:highlight>
                  <a:srgbClr val="FFFF00"/>
                </a:highlight>
              </a:rPr>
              <a:t>201X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Fans -- </a:t>
            </a:r>
            <a:r>
              <a:rPr lang="en-US" sz="2000" i="1" dirty="0"/>
              <a:t>System effects </a:t>
            </a:r>
            <a:br>
              <a:rPr lang="en-US" sz="2000" i="1" dirty="0"/>
            </a:br>
            <a:r>
              <a:rPr lang="en-US" sz="2000" i="1" dirty="0"/>
              <a:t>and system effect factors </a:t>
            </a:r>
            <a:br>
              <a:rPr lang="en-US" sz="2000" i="1" dirty="0"/>
            </a:br>
            <a:endParaRPr lang="en-US" sz="2000" i="1" dirty="0"/>
          </a:p>
          <a:p>
            <a:r>
              <a:rPr lang="en-US" sz="2000" dirty="0"/>
              <a:t>Likely published in 2019</a:t>
            </a:r>
          </a:p>
          <a:p>
            <a:endParaRPr 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21B187-48C6-6745-85DB-C6407B4D0B6E}"/>
              </a:ext>
            </a:extLst>
          </p:cNvPr>
          <p:cNvGrpSpPr/>
          <p:nvPr/>
        </p:nvGrpSpPr>
        <p:grpSpPr>
          <a:xfrm>
            <a:off x="3948547" y="2144993"/>
            <a:ext cx="4940878" cy="4325080"/>
            <a:chOff x="3948547" y="2144993"/>
            <a:chExt cx="4940878" cy="4325080"/>
          </a:xfrm>
        </p:grpSpPr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376EEE3F-5F14-2A4D-8B9E-54177CC3CF2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948547" y="2144993"/>
              <a:ext cx="4940878" cy="4325080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82359F-6A3C-F841-90F1-D7CC90A4DCDF}"/>
                </a:ext>
              </a:extLst>
            </p:cNvPr>
            <p:cNvSpPr txBox="1"/>
            <p:nvPr/>
          </p:nvSpPr>
          <p:spPr>
            <a:xfrm>
              <a:off x="7819901" y="6076989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94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B69DD-7D9C-B24D-8125-0F93CF42A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– AMCA System Effect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49F98-A322-E540-85E5-79AE8B489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64" y="2144993"/>
            <a:ext cx="5156027" cy="4031969"/>
          </a:xfrm>
        </p:spPr>
        <p:txBody>
          <a:bodyPr/>
          <a:lstStyle/>
          <a:p>
            <a:r>
              <a:rPr lang="en-US" dirty="0"/>
              <a:t>ISO technical report will influence changes to AMCA 201-02(R201X)</a:t>
            </a:r>
          </a:p>
          <a:p>
            <a:r>
              <a:rPr lang="en-US" dirty="0"/>
              <a:t>Likely published in 2019</a:t>
            </a:r>
          </a:p>
          <a:p>
            <a:r>
              <a:rPr lang="en-US" dirty="0"/>
              <a:t>Changes will focus on calculating SEF for inlet and outlet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6BB6B-2C41-E945-B8BB-2AF9D0AB3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484" y="2144993"/>
            <a:ext cx="3118695" cy="403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13E1-0511-2F47-9817-2663F936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Summary: Standards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2858-4B26-B449-BDA9-D265839FD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ASHRAE 90.1-2019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FEI will replace FEG, with substantial changes to scope in terms of fan size and inclusion of previously exempted fan types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Air curtains can be used as alternative to vestibules	</a:t>
            </a:r>
          </a:p>
          <a:p>
            <a:r>
              <a:rPr lang="en-US" dirty="0">
                <a:solidFill>
                  <a:srgbClr val="000000"/>
                </a:solidFill>
              </a:rPr>
              <a:t>ISO 12759 will incorporate AMCA FEI Standard 208</a:t>
            </a:r>
          </a:p>
          <a:p>
            <a:r>
              <a:rPr lang="en-US" dirty="0">
                <a:solidFill>
                  <a:srgbClr val="000000"/>
                </a:solidFill>
              </a:rPr>
              <a:t>ISO 12759 will incorporate AMCA motor/drive calc. Standard 207</a:t>
            </a:r>
          </a:p>
          <a:p>
            <a:r>
              <a:rPr lang="en-US" dirty="0">
                <a:solidFill>
                  <a:srgbClr val="000000"/>
                </a:solidFill>
              </a:rPr>
              <a:t>AMCA 205 for FEG rating will have some changes in early 2019</a:t>
            </a:r>
          </a:p>
          <a:p>
            <a:r>
              <a:rPr lang="en-US" dirty="0">
                <a:solidFill>
                  <a:srgbClr val="000000"/>
                </a:solidFill>
              </a:rPr>
              <a:t>ISO standard for jet fans will be updated in 2019</a:t>
            </a:r>
          </a:p>
          <a:p>
            <a:r>
              <a:rPr lang="en-US" dirty="0">
                <a:solidFill>
                  <a:srgbClr val="000000"/>
                </a:solidFill>
              </a:rPr>
              <a:t>Changes to AMCA 201 Fans and Systems will be modified per ISO/AMCA technical report on system effect research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07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Rectangle 20"/>
          <p:cNvSpPr/>
          <p:nvPr/>
        </p:nvSpPr>
        <p:spPr>
          <a:xfrm>
            <a:off x="2514602" y="857250"/>
            <a:ext cx="4114799" cy="51435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86100" y="1752600"/>
            <a:ext cx="2971800" cy="33528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95394" y="3117376"/>
            <a:ext cx="286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NeueLT Std Med Cn" panose="020B0806040702040204" pitchFamily="34" charset="0"/>
              </a:rPr>
              <a:t>Part 2 Questions?</a:t>
            </a:r>
          </a:p>
        </p:txBody>
      </p:sp>
    </p:spTree>
    <p:extLst>
      <p:ext uri="{BB962C8B-B14F-4D97-AF65-F5344CB8AC3E}">
        <p14:creationId xmlns:p14="http://schemas.microsoft.com/office/powerpoint/2010/main" val="2293859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5249-90E4-7F40-8AA3-B3EE7C01F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Energy Standards for Fans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3890E-3FAB-9F43-92C0-5D8052B48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ASHRAE 90.1</a:t>
            </a:r>
          </a:p>
          <a:p>
            <a:pPr lvl="1"/>
            <a:r>
              <a:rPr lang="en-US" dirty="0"/>
              <a:t>2013: Fan Efficiency Grade</a:t>
            </a:r>
          </a:p>
          <a:p>
            <a:pPr lvl="1"/>
            <a:r>
              <a:rPr lang="en-US" dirty="0"/>
              <a:t>2016: Fan Efficiency Grade</a:t>
            </a:r>
          </a:p>
          <a:p>
            <a:pPr lvl="1"/>
            <a:r>
              <a:rPr lang="en-US" dirty="0"/>
              <a:t>2019: Fan Energy Index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International Energy Conservation Code (IECC)</a:t>
            </a:r>
          </a:p>
          <a:p>
            <a:pPr lvl="1"/>
            <a:r>
              <a:rPr lang="en-US" dirty="0"/>
              <a:t>2015: Fan Efficiency Grade</a:t>
            </a:r>
          </a:p>
          <a:p>
            <a:pPr lvl="1"/>
            <a:r>
              <a:rPr lang="en-US" dirty="0"/>
              <a:t>2018: Fan Efficiency Grade</a:t>
            </a:r>
          </a:p>
          <a:p>
            <a:pPr lvl="1"/>
            <a:r>
              <a:rPr lang="en-US" dirty="0"/>
              <a:t>2019: Fan Energy Index is being proposed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10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723CD-32ED-B344-8567-DAF4F4D0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Energy Standards for Fans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2DB61-CCC9-1D4C-A586-113AADF95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USA, individual states usually adopt IECC in part or modified</a:t>
            </a:r>
          </a:p>
          <a:p>
            <a:pPr lvl="1"/>
            <a:r>
              <a:rPr lang="en-US" dirty="0"/>
              <a:t>ASHRAE 90.1 included with purchase of IECC </a:t>
            </a:r>
          </a:p>
          <a:p>
            <a:pPr lvl="1"/>
            <a:r>
              <a:rPr lang="en-US" dirty="0"/>
              <a:t>States can elect to follow either IECC or ASHRAE 90.1</a:t>
            </a:r>
          </a:p>
          <a:p>
            <a:r>
              <a:rPr lang="en-US" dirty="0"/>
              <a:t>Some states, such as California, create own energy code</a:t>
            </a:r>
          </a:p>
          <a:p>
            <a:r>
              <a:rPr lang="en-US" dirty="0"/>
              <a:t>California did not adopt FEG in its Title 24 State Energy Code</a:t>
            </a:r>
          </a:p>
          <a:p>
            <a:r>
              <a:rPr lang="en-US" dirty="0"/>
              <a:t>U.S. Department of Energy federal fan efficiency regulation has been halted by Trump Administration</a:t>
            </a:r>
          </a:p>
          <a:p>
            <a:r>
              <a:rPr lang="en-US" dirty="0"/>
              <a:t>California has initiated an FEI-based ”appliance” standard for fans</a:t>
            </a:r>
          </a:p>
          <a:p>
            <a:pPr lvl="1"/>
            <a:r>
              <a:rPr lang="en-US" dirty="0"/>
              <a:t>Currently based on FEI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5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CC8C-5462-2A4F-9413-C4C5052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ASHRAE 90.1 - Fans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EEE5E-35C6-874D-8337-C73839633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Fan Energy Index (FEI) replaces Fan Efficiency Grade (FEG)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FEG 67 replaced with FEI 1.0 and FEI 0.95 (for VAV)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Lower fan threshold reduced from 5-HP (3.75 kW) to 1-HP (0.75 kW)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b="1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Low-pressure fans (power roof ventilators and panel fans) now covered</a:t>
            </a:r>
          </a:p>
          <a:p>
            <a:r>
              <a:rPr lang="en-US" dirty="0">
                <a:solidFill>
                  <a:srgbClr val="000000"/>
                </a:solidFill>
              </a:rPr>
              <a:t>Fans with integrated fan/motor/drive now covered	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Exempt from AMCA 205</a:t>
            </a:r>
          </a:p>
          <a:p>
            <a:pPr marL="342900" lvl="1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NO sizing/selection window needed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99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CC8C-5462-2A4F-9413-C4C5052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ASHRAE 90.1 - Fans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EEE5E-35C6-874D-8337-C73839633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What has not changed: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Intended for “stand alone” fans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Exemptions for embedded fans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Fans in packaged equipment rated with an installed fan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Exemptions for safety fans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Fan arrays are covered</a:t>
            </a: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Currently, this “addendum” (change) has undergone all reviews and is only awaiting final ASHRAE Standard approval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90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0E98-B500-D74E-AFE2-E2E5CE86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ASHRAE 90.1 – Air Curtains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9C6CD-E27F-494C-A430-580B07286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Air curtains are allowed as alternative to vestibules in International Energy Conservation Code and ASHRAE Standard 189.1 (high performance buildings)</a:t>
            </a:r>
          </a:p>
          <a:p>
            <a:r>
              <a:rPr lang="en-US" dirty="0"/>
              <a:t>Proposed for ASHRAE 90.1 in 2018</a:t>
            </a:r>
          </a:p>
          <a:p>
            <a:r>
              <a:rPr lang="en-US" dirty="0"/>
              <a:t>Addendum in second public review and is undergoing final ballots</a:t>
            </a:r>
          </a:p>
          <a:p>
            <a:r>
              <a:rPr lang="en-US" dirty="0"/>
              <a:t>It is </a:t>
            </a:r>
            <a:r>
              <a:rPr lang="en-US" i="1" dirty="0"/>
              <a:t>expected</a:t>
            </a:r>
            <a:r>
              <a:rPr lang="en-US" dirty="0"/>
              <a:t> ASHRAE 90.1-2019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6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24064-2AD4-7C45-AFDE-949CA6FCC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ASHRAE 90.1 – Air Curtains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E3643-3C0A-434F-B5DB-57E6ABD45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on air-curtain effectiveness was conducted by  Concordia University, Canada</a:t>
            </a:r>
          </a:p>
          <a:p>
            <a:r>
              <a:rPr lang="en-US" dirty="0"/>
              <a:t>Sponsored by AMCA International, </a:t>
            </a:r>
            <a:r>
              <a:rPr lang="en-US" dirty="0" err="1"/>
              <a:t>Berner</a:t>
            </a:r>
            <a:r>
              <a:rPr lang="en-US" dirty="0"/>
              <a:t> International, Mars Air</a:t>
            </a:r>
          </a:p>
          <a:p>
            <a:r>
              <a:rPr lang="en-US" dirty="0"/>
              <a:t>Research featured modeling using computational fluid dynamics (CFD) with experimental verification of the CFD results</a:t>
            </a:r>
            <a:r>
              <a:rPr lang="en-US" sz="2000" b="1" i="1" dirty="0"/>
              <a:t> 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1D6FB-F5FC-6348-956F-2F71C5CA1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948" y="4629149"/>
            <a:ext cx="3582403" cy="1944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835A20-E585-BE48-A8EB-77B966FBE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490" y="4181394"/>
            <a:ext cx="3298458" cy="25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14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10C3C-099E-C545-8370-04B2DFA6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ASHRAE 90.1 – Air Curtains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ACE33-C028-0C4D-B7E9-3CFE894FD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5.4.3.4.3 Vestibule envelope. </a:t>
            </a:r>
            <a:r>
              <a:rPr lang="en-US" dirty="0"/>
              <a:t>The exterior envelope of conditioned vestibules shall comply with the requirements for a </a:t>
            </a:r>
            <a:r>
              <a:rPr lang="en-US" i="1" dirty="0"/>
              <a:t>conditioned space</a:t>
            </a:r>
            <a:r>
              <a:rPr lang="en-US" dirty="0"/>
              <a:t>. The interior and exterior envelope of unconditioned vestibules shall comply with the requirements for a </a:t>
            </a:r>
            <a:r>
              <a:rPr lang="en-US" i="1" dirty="0" err="1"/>
              <a:t>semiheated</a:t>
            </a:r>
            <a:r>
              <a:rPr lang="en-US" i="1" dirty="0"/>
              <a:t> space</a:t>
            </a:r>
            <a:r>
              <a:rPr lang="en-US" dirty="0"/>
              <a:t>. 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Exceptions to 5.4.3.4 </a:t>
            </a:r>
            <a:endParaRPr lang="en-US" dirty="0"/>
          </a:p>
          <a:p>
            <a:pPr marL="342900" lvl="1" indent="0">
              <a:buNone/>
            </a:pPr>
            <a:r>
              <a:rPr lang="en-US" dirty="0"/>
              <a:t>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9. Self-closing doors in buildings in Climate Zones 0, 3, and 4 that have an air curtain complying with Section 10.4.5. </a:t>
            </a:r>
            <a:br>
              <a:rPr lang="en-US" dirty="0"/>
            </a:br>
            <a:endParaRPr lang="en-US" dirty="0"/>
          </a:p>
          <a:p>
            <a:pPr marL="342900" lvl="1" indent="0">
              <a:buNone/>
            </a:pPr>
            <a:r>
              <a:rPr lang="en-US" dirty="0"/>
              <a:t>10. Self-closing doors in buildings 15 stories or less in Climate Zones 5 thru 8 that have an air curtain complying with Section 10.4.5.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5534"/>
      </p:ext>
    </p:extLst>
  </p:cSld>
  <p:clrMapOvr>
    <a:masterClrMapping/>
  </p:clrMapOvr>
</p:sld>
</file>

<file path=ppt/theme/theme1.xml><?xml version="1.0" encoding="utf-8"?>
<a:theme xmlns:a="http://schemas.openxmlformats.org/drawingml/2006/main" name="2018 AMCA presentation template">
  <a:themeElements>
    <a:clrScheme name="Custom 1">
      <a:dk1>
        <a:srgbClr val="991B1E"/>
      </a:dk1>
      <a:lt1>
        <a:srgbClr val="FFFFFF"/>
      </a:lt1>
      <a:dk2>
        <a:srgbClr val="6F1200"/>
      </a:dk2>
      <a:lt2>
        <a:srgbClr val="FFFFFF"/>
      </a:lt2>
      <a:accent1>
        <a:srgbClr val="77787B"/>
      </a:accent1>
      <a:accent2>
        <a:srgbClr val="991B1E"/>
      </a:accent2>
      <a:accent3>
        <a:srgbClr val="6F1200"/>
      </a:accent3>
      <a:accent4>
        <a:srgbClr val="B5121B"/>
      </a:accent4>
      <a:accent5>
        <a:srgbClr val="A5A5A5"/>
      </a:accent5>
      <a:accent6>
        <a:srgbClr val="7F7F7F"/>
      </a:accent6>
      <a:hlink>
        <a:srgbClr val="FFFFFF"/>
      </a:hlink>
      <a:folHlink>
        <a:srgbClr val="59595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AMCA presentation template" id="{200E284B-452F-405F-AFD2-38CF4FE66092}" vid="{25254C2E-F273-4DC0-978D-23628DD3FD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AMCA presentation template</Template>
  <TotalTime>3707</TotalTime>
  <Words>1157</Words>
  <Application>Microsoft Macintosh PowerPoint</Application>
  <PresentationFormat>On-screen Show (4:3)</PresentationFormat>
  <Paragraphs>233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Century Gothic</vt:lpstr>
      <vt:lpstr>HelveticaNeueLT Std Lt</vt:lpstr>
      <vt:lpstr>HelveticaNeueLT Std Med</vt:lpstr>
      <vt:lpstr>HelveticaNeueLT Std Med Cn</vt:lpstr>
      <vt:lpstr>HelveticaNeueLT Std UltLt</vt:lpstr>
      <vt:lpstr>Wingdings</vt:lpstr>
      <vt:lpstr>2018 AMCA presentation template</vt:lpstr>
      <vt:lpstr>Part 2: Upcoming Changes to International Standards</vt:lpstr>
      <vt:lpstr>Agenda</vt:lpstr>
      <vt:lpstr>Model Energy Standards for Fans</vt:lpstr>
      <vt:lpstr>Model Energy Standards for Fans</vt:lpstr>
      <vt:lpstr>ASHRAE 90.1 - Fans</vt:lpstr>
      <vt:lpstr>ASHRAE 90.1 - Fans</vt:lpstr>
      <vt:lpstr>ASHRAE 90.1 – Air Curtains</vt:lpstr>
      <vt:lpstr>ASHRAE 90.1 – Air Curtains</vt:lpstr>
      <vt:lpstr>ASHRAE 90.1 – Air Curtains</vt:lpstr>
      <vt:lpstr>AMCA Standard 205 Updates</vt:lpstr>
      <vt:lpstr>AMCA Standard 205 Updates</vt:lpstr>
      <vt:lpstr>Harmonizing AMCA and ISO Standards</vt:lpstr>
      <vt:lpstr>Harmonizing AMCA and ISO Standards</vt:lpstr>
      <vt:lpstr>Comparable AMCA and ISO Standards</vt:lpstr>
      <vt:lpstr>Comparable AMCA and ISO Standards (continued)</vt:lpstr>
      <vt:lpstr>ISO – AMCA Standards Harmonization</vt:lpstr>
      <vt:lpstr>ISO – AMCA System Effect Research</vt:lpstr>
      <vt:lpstr>ISO – AMCA System Effect Research</vt:lpstr>
      <vt:lpstr>ISO – AMCA System Effect Research</vt:lpstr>
      <vt:lpstr>ISO – AMCA System Effect Research</vt:lpstr>
      <vt:lpstr>ISO – AMCA System Effect Research</vt:lpstr>
      <vt:lpstr>Summary: Standards Update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Clawson, Robb - AMCA International, Inc.</dc:creator>
  <cp:lastModifiedBy>Ivanovich, Michael - AMCA International, Inc.</cp:lastModifiedBy>
  <cp:revision>145</cp:revision>
  <cp:lastPrinted>2018-11-28T04:12:08Z</cp:lastPrinted>
  <dcterms:created xsi:type="dcterms:W3CDTF">2018-08-27T15:41:15Z</dcterms:created>
  <dcterms:modified xsi:type="dcterms:W3CDTF">2018-12-12T21:12:16Z</dcterms:modified>
</cp:coreProperties>
</file>